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3"/>
  </p:notesMasterIdLst>
  <p:sldIdLst>
    <p:sldId id="264" r:id="rId2"/>
    <p:sldId id="275" r:id="rId3"/>
    <p:sldId id="281" r:id="rId4"/>
    <p:sldId id="279" r:id="rId5"/>
    <p:sldId id="265" r:id="rId6"/>
    <p:sldId id="266" r:id="rId7"/>
    <p:sldId id="283" r:id="rId8"/>
    <p:sldId id="269" r:id="rId9"/>
    <p:sldId id="263" r:id="rId10"/>
    <p:sldId id="270" r:id="rId11"/>
    <p:sldId id="271" r:id="rId12"/>
    <p:sldId id="268" r:id="rId13"/>
    <p:sldId id="273" r:id="rId14"/>
    <p:sldId id="272" r:id="rId15"/>
    <p:sldId id="282" r:id="rId16"/>
    <p:sldId id="284" r:id="rId17"/>
    <p:sldId id="260" r:id="rId18"/>
    <p:sldId id="285" r:id="rId19"/>
    <p:sldId id="286" r:id="rId20"/>
    <p:sldId id="262"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60" autoAdjust="0"/>
  </p:normalViewPr>
  <p:slideViewPr>
    <p:cSldViewPr>
      <p:cViewPr>
        <p:scale>
          <a:sx n="75" d="100"/>
          <a:sy n="75" d="100"/>
        </p:scale>
        <p:origin x="-366" y="12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09F089-9450-4979-A971-78B7178D6050}" type="datetimeFigureOut">
              <a:rPr lang="en-US" smtClean="0"/>
              <a:pPr/>
              <a:t>7/7/2013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12B4B-2223-4A34-9B50-A312326849CF}" type="slidenum">
              <a:rPr lang="en-US" smtClean="0"/>
              <a:pPr/>
              <a:t>‹#›</a:t>
            </a:fld>
            <a:endParaRPr lang="en-US"/>
          </a:p>
        </p:txBody>
      </p:sp>
    </p:spTree>
    <p:extLst>
      <p:ext uri="{BB962C8B-B14F-4D97-AF65-F5344CB8AC3E}">
        <p14:creationId xmlns:p14="http://schemas.microsoft.com/office/powerpoint/2010/main" xmlns="" val="53698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Being</a:t>
            </a:r>
            <a:r>
              <a:rPr lang="en-US" baseline="0" dirty="0" smtClean="0"/>
              <a:t> up here feels like the culmination of a lot of time and hard work Jason and I have been doing for the past several years. This is the first time I’ve been able to speak publicly about how we’ve been able to set up </a:t>
            </a:r>
            <a:r>
              <a:rPr lang="en-US" baseline="0" dirty="0" err="1" smtClean="0"/>
              <a:t>portland</a:t>
            </a:r>
            <a:r>
              <a:rPr lang="en-US" baseline="0" dirty="0" smtClean="0"/>
              <a:t> psychotherapy to be able to do significant research inside our center. And I feel very privileged and humbled to be able to do so.</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the co-founder, along with Jason </a:t>
            </a:r>
            <a:r>
              <a:rPr lang="en-US" baseline="0" dirty="0" err="1" smtClean="0"/>
              <a:t>Luoma</a:t>
            </a:r>
            <a:r>
              <a:rPr lang="en-US" baseline="0" dirty="0" smtClean="0"/>
              <a:t> of Portland Psychotherapy Clinic, Research, &amp; Training Center where I’m also the Director of Clinical Services. While we are a corporation, we are not set up like most corporations to maximize profit,  but instead work to maximize social good through science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7212B4B-2223-4A34-9B50-A312326849C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extrinsic rewards like money can actually kill creativity and motivation. The goal isn’t to pay people a</a:t>
            </a:r>
            <a:r>
              <a:rPr lang="en-US" baseline="0" dirty="0" smtClean="0"/>
              <a:t> lot because that won’t help them to be more productive. Instead, we want to pay them fairly. </a:t>
            </a:r>
            <a:r>
              <a:rPr lang="en-US" baseline="0" dirty="0" smtClean="0"/>
              <a:t>And that salary is fixed. We don’t need to chase grants for that money. Instead, all of the money that we use to pay our the research at our Center comes from the profits we make from seeing client.</a:t>
            </a:r>
            <a:endParaRPr lang="en-US" dirty="0" smtClean="0"/>
          </a:p>
          <a:p>
            <a:r>
              <a:rPr lang="en-US" dirty="0" smtClean="0"/>
              <a:t>In addition, our staff have devoted research time, which varies from ½</a:t>
            </a:r>
            <a:r>
              <a:rPr lang="en-US" baseline="0" dirty="0" smtClean="0"/>
              <a:t> day a week to 3 days a week depending </a:t>
            </a:r>
            <a:r>
              <a:rPr lang="en-US" baseline="0" dirty="0" smtClean="0"/>
              <a:t>on what they have contracted with us for. </a:t>
            </a:r>
            <a:endParaRPr lang="en-US" dirty="0"/>
          </a:p>
        </p:txBody>
      </p:sp>
      <p:sp>
        <p:nvSpPr>
          <p:cNvPr id="4" name="Slide Number Placeholder 3"/>
          <p:cNvSpPr>
            <a:spLocks noGrp="1"/>
          </p:cNvSpPr>
          <p:nvPr>
            <p:ph type="sldNum" sz="quarter" idx="10"/>
          </p:nvPr>
        </p:nvSpPr>
        <p:spPr/>
        <p:txBody>
          <a:bodyPr/>
          <a:lstStyle/>
          <a:p>
            <a:fld id="{A7212B4B-2223-4A34-9B50-A312326849C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Instead of r</a:t>
            </a:r>
            <a:r>
              <a:rPr lang="en-US" baseline="0" dirty="0" smtClean="0"/>
              <a:t>elying </a:t>
            </a:r>
            <a:r>
              <a:rPr lang="en-US" baseline="0" dirty="0" smtClean="0"/>
              <a:t>on extrinsic </a:t>
            </a:r>
            <a:r>
              <a:rPr lang="en-US" baseline="0" dirty="0" smtClean="0"/>
              <a:t>motivators, we </a:t>
            </a:r>
            <a:r>
              <a:rPr lang="en-US" baseline="0" dirty="0" smtClean="0"/>
              <a:t>wanted to be sure to be intentional about building up the intrinsic motivators. We do this through three main ways</a:t>
            </a:r>
            <a:r>
              <a:rPr lang="en-US" baseline="0" dirty="0" smtClean="0"/>
              <a:t>.</a:t>
            </a:r>
            <a:endParaRPr lang="en-US" baseline="0" dirty="0" smtClean="0"/>
          </a:p>
          <a:p>
            <a:pPr marL="228600" indent="-228600">
              <a:buNone/>
            </a:pPr>
            <a:r>
              <a:rPr lang="en-US" baseline="0" dirty="0" smtClean="0"/>
              <a:t>1. Choice/Autonomy – Is the desire to direct our own lives. </a:t>
            </a:r>
            <a:r>
              <a:rPr lang="en-US" dirty="0" smtClean="0"/>
              <a:t> </a:t>
            </a:r>
            <a:endParaRPr lang="en-US" dirty="0" smtClean="0"/>
          </a:p>
          <a:p>
            <a:r>
              <a:rPr lang="en-US" dirty="0" smtClean="0"/>
              <a:t>2. </a:t>
            </a:r>
            <a:r>
              <a:rPr lang="en-US" i="1" dirty="0" smtClean="0"/>
              <a:t>Mastery</a:t>
            </a:r>
            <a:r>
              <a:rPr lang="en-US" dirty="0" smtClean="0"/>
              <a:t> — the urge to get better and better at something that matters. </a:t>
            </a:r>
          </a:p>
          <a:p>
            <a:r>
              <a:rPr lang="en-US" dirty="0" smtClean="0"/>
              <a:t>3. </a:t>
            </a:r>
            <a:r>
              <a:rPr lang="en-US" i="1" dirty="0" smtClean="0"/>
              <a:t>Purpose</a:t>
            </a:r>
            <a:r>
              <a:rPr lang="en-US" dirty="0" smtClean="0"/>
              <a:t> — the yearning to do what we do in the service of something larger than ourselves.</a:t>
            </a:r>
            <a:endParaRPr lang="en-US" dirty="0"/>
          </a:p>
        </p:txBody>
      </p:sp>
      <p:sp>
        <p:nvSpPr>
          <p:cNvPr id="4" name="Slide Number Placeholder 3"/>
          <p:cNvSpPr>
            <a:spLocks noGrp="1"/>
          </p:cNvSpPr>
          <p:nvPr>
            <p:ph type="sldNum" sz="quarter" idx="10"/>
          </p:nvPr>
        </p:nvSpPr>
        <p:spPr/>
        <p:txBody>
          <a:bodyPr/>
          <a:lstStyle/>
          <a:p>
            <a:fld id="{A7212B4B-2223-4A34-9B50-A312326849C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Flexible work schedule</a:t>
            </a:r>
            <a:r>
              <a:rPr lang="en-US" baseline="0" dirty="0" smtClean="0"/>
              <a:t> and caseloads: Our staff are free to set their own schedules, choose how many and which types of clients they would want to see. Their non-research income is commission based, with an expected minimum which allows them more choice and flexibility when it comes to earning income through clinical work</a:t>
            </a:r>
          </a:p>
          <a:p>
            <a:r>
              <a:rPr lang="en-US" baseline="0" dirty="0" smtClean="0"/>
              <a:t>For their non-clinical work, they are free to select which projects they would like to work on, in what capacity, with whom, and how.</a:t>
            </a:r>
            <a:endParaRPr lang="en-US" dirty="0"/>
          </a:p>
        </p:txBody>
      </p:sp>
      <p:sp>
        <p:nvSpPr>
          <p:cNvPr id="4" name="Slide Number Placeholder 3"/>
          <p:cNvSpPr>
            <a:spLocks noGrp="1"/>
          </p:cNvSpPr>
          <p:nvPr>
            <p:ph type="sldNum" sz="quarter" idx="10"/>
          </p:nvPr>
        </p:nvSpPr>
        <p:spPr/>
        <p:txBody>
          <a:bodyPr/>
          <a:lstStyle/>
          <a:p>
            <a:fld id="{A7212B4B-2223-4A34-9B50-A312326849C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encourage the development of expertise. </a:t>
            </a:r>
            <a:r>
              <a:rPr lang="en-US" dirty="0" smtClean="0"/>
              <a:t>Provide mentorship on how to learn. And we also bring in outside trainers/experts</a:t>
            </a:r>
            <a:r>
              <a:rPr lang="en-US" baseline="0" dirty="0" smtClean="0"/>
              <a:t> to help us develop that expertise. </a:t>
            </a:r>
            <a:r>
              <a:rPr lang="en-US" dirty="0" smtClean="0"/>
              <a:t>Here at our Center, we have varying levels of experience when it comes to conducting research. </a:t>
            </a:r>
            <a:r>
              <a:rPr lang="en-US" dirty="0" smtClean="0"/>
              <a:t>Staff with expertise in a particular area can function as “consultants” to support others’ projects. Research lab meetings allow us to share that learn from others in the Center in a non-competitive environment (we’re not all competing for coveted, limited funding dollars). This creates an atmosphere of support and collaboration. Lab meetings and other regular reviews of goal attainment. Staff set their own research goals and then the group helps track their progress on those goals</a:t>
            </a:r>
          </a:p>
        </p:txBody>
      </p:sp>
      <p:sp>
        <p:nvSpPr>
          <p:cNvPr id="4" name="Slide Number Placeholder 3"/>
          <p:cNvSpPr>
            <a:spLocks noGrp="1"/>
          </p:cNvSpPr>
          <p:nvPr>
            <p:ph type="sldNum" sz="quarter" idx="10"/>
          </p:nvPr>
        </p:nvSpPr>
        <p:spPr/>
        <p:txBody>
          <a:bodyPr/>
          <a:lstStyle/>
          <a:p>
            <a:fld id="{A7212B4B-2223-4A34-9B50-A312326849C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Values</a:t>
            </a:r>
            <a:r>
              <a:rPr lang="en-US" baseline="0" dirty="0" smtClean="0"/>
              <a:t> and mission statement:</a:t>
            </a:r>
          </a:p>
          <a:p>
            <a:r>
              <a:rPr lang="en-US" baseline="0" dirty="0" smtClean="0"/>
              <a:t>The people who come to work with us could are all exceptional clinicians and talented researchers. They could all be making significantly more money if they chose to be in a solo private practice or even in an academic position. However, they have all chosen to work with us explicitly because it does align with their values. Their work is tied in to this greater mission and are able to structure a work program, that can include various activities including doing direct service clinical work, research, training, teaching, supervision– and all are tied in to a mission that they care deeply about. So that’s how we address the money bully barrier, but then come the logistical barriers</a:t>
            </a:r>
            <a:endParaRPr lang="en-US" dirty="0"/>
          </a:p>
        </p:txBody>
      </p:sp>
      <p:sp>
        <p:nvSpPr>
          <p:cNvPr id="4" name="Slide Number Placeholder 3"/>
          <p:cNvSpPr>
            <a:spLocks noGrp="1"/>
          </p:cNvSpPr>
          <p:nvPr>
            <p:ph type="sldNum" sz="quarter" idx="10"/>
          </p:nvPr>
        </p:nvSpPr>
        <p:spPr/>
        <p:txBody>
          <a:bodyPr/>
          <a:lstStyle/>
          <a:p>
            <a:fld id="{A7212B4B-2223-4A34-9B50-A312326849C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of the institutional supports that researchers in academia and other research settings take for granted are not present in fee-for-service settings. </a:t>
            </a:r>
            <a:r>
              <a:rPr lang="en-US" sz="1200" kern="1200" dirty="0" smtClean="0">
                <a:solidFill>
                  <a:schemeClr val="tx1"/>
                </a:solidFill>
                <a:effectLst/>
                <a:latin typeface="+mn-lt"/>
                <a:ea typeface="+mn-ea"/>
                <a:cs typeface="+mn-cs"/>
              </a:rPr>
              <a:t> Many things we</a:t>
            </a:r>
            <a:r>
              <a:rPr lang="en-US" sz="1200" kern="1200" baseline="0" dirty="0" smtClean="0">
                <a:solidFill>
                  <a:schemeClr val="tx1"/>
                </a:solidFill>
                <a:effectLst/>
                <a:latin typeface="+mn-lt"/>
                <a:ea typeface="+mn-ea"/>
                <a:cs typeface="+mn-cs"/>
              </a:rPr>
              <a:t> didn’t even realize before we started trying to do research outside of traditional academic settings. For example, when we were trained to be scientist-practitioners, and told that we can (and should?) be both consumers of and contributors to research as clinicians, no one ever mentioned some of the boring logistics like, how do you do research without access to an IRB? How do you write up that study without easy access to journal articles? The solo scientist-practitioner can see these things as real barriers.</a:t>
            </a:r>
            <a:endParaRPr lang="en-US" sz="1200" kern="1200" dirty="0" smtClean="0">
              <a:solidFill>
                <a:schemeClr val="tx1"/>
              </a:solidFill>
              <a:effectLst/>
              <a:latin typeface="+mn-lt"/>
              <a:ea typeface="+mn-ea"/>
              <a:cs typeface="+mn-cs"/>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Few scientists are productive in isolation. </a:t>
            </a:r>
            <a:r>
              <a:rPr lang="en-US" sz="1200" kern="1200" dirty="0" smtClean="0">
                <a:solidFill>
                  <a:schemeClr val="tx1"/>
                </a:solidFill>
                <a:effectLst/>
                <a:latin typeface="+mn-lt"/>
                <a:ea typeface="+mn-ea"/>
                <a:cs typeface="+mn-cs"/>
              </a:rPr>
              <a:t>Access to research collaborators can often be difficult and is not as simple as when in an academic department when several other researchers are located close by. Most researchers also do not have the expertise to complete all the research tasks on their own and need collaborators of consultants to provide expertise in statistics, novel research methods, or the use of scientific equipment.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7212B4B-2223-4A34-9B50-A312326849CF}" type="slidenum">
              <a:rPr lang="en-US" smtClean="0"/>
              <a:pPr/>
              <a:t>15</a:t>
            </a:fld>
            <a:endParaRPr lang="en-US"/>
          </a:p>
        </p:txBody>
      </p:sp>
    </p:spTree>
    <p:extLst>
      <p:ext uri="{BB962C8B-B14F-4D97-AF65-F5344CB8AC3E}">
        <p14:creationId xmlns:p14="http://schemas.microsoft.com/office/powerpoint/2010/main" xmlns="" val="791035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Research within</a:t>
            </a:r>
            <a:r>
              <a:rPr lang="en-US" baseline="0" dirty="0" smtClean="0"/>
              <a:t> academia works in large part because it’s a pre-made community. But there is no reason why we can’t create a research/learning community outside of academia</a:t>
            </a:r>
            <a:r>
              <a:rPr lang="en-US" baseline="0" dirty="0" smtClean="0"/>
              <a:t>.</a:t>
            </a:r>
          </a:p>
          <a:p>
            <a:pPr marL="228600" indent="-228600">
              <a:buNone/>
            </a:pPr>
            <a:r>
              <a:rPr lang="en-US" baseline="0" dirty="0" smtClean="0"/>
              <a:t>Community is key to how our Center can function. Both a community within the Center, with people coming together with various talents, interests and backgrounds who can all contribute in unique ways to our mission. To our larger community in Portland and Oregon in general. To the worldwide ACBS community. It is only through utilizing the skills and resources that are available in this boarder community that then the perceived logistical barriers become possible to overcome. For example </a:t>
            </a:r>
            <a:endParaRPr lang="en-US" baseline="0" dirty="0" smtClean="0"/>
          </a:p>
          <a:p>
            <a:pPr marL="228600" indent="-228600">
              <a:buNone/>
            </a:pPr>
            <a:r>
              <a:rPr lang="en-US" baseline="0" dirty="0" smtClean="0"/>
              <a:t>Several of us from around the country who are doing research outside of academia got together and formed an IRB</a:t>
            </a:r>
          </a:p>
          <a:p>
            <a:pPr marL="228600" indent="-228600">
              <a:buNone/>
            </a:pPr>
            <a:r>
              <a:rPr lang="en-US" baseline="0" dirty="0" smtClean="0"/>
              <a:t>We’ve developed </a:t>
            </a:r>
            <a:r>
              <a:rPr lang="en-US" baseline="0" dirty="0" smtClean="0"/>
              <a:t>relationships and a </a:t>
            </a:r>
            <a:r>
              <a:rPr lang="en-US" baseline="0" dirty="0" smtClean="0"/>
              <a:t>reputation in Portland as a place where students can get research experience, and we currently have several research assistants who volunteer their time to run subjects for us and help with recruitment</a:t>
            </a:r>
          </a:p>
          <a:p>
            <a:pPr marL="228600" indent="-228600">
              <a:buNone/>
            </a:pPr>
            <a:r>
              <a:rPr lang="en-US" baseline="0" dirty="0" smtClean="0"/>
              <a:t>We’re able to get access to nearly all of the articles we need either through our local library’s interlibrary loan program or through the Oregon Health Sciences University which has a program for outside clinicians to have limited library privileges</a:t>
            </a:r>
          </a:p>
          <a:p>
            <a:pPr marL="228600" indent="-228600">
              <a:buNone/>
            </a:pPr>
            <a:r>
              <a:rPr lang="en-US" baseline="0" dirty="0" smtClean="0"/>
              <a:t>We collaborate with our colleagues who are in academic </a:t>
            </a:r>
            <a:r>
              <a:rPr lang="en-US" baseline="0" dirty="0" smtClean="0"/>
              <a:t>settings and who have access </a:t>
            </a:r>
            <a:endParaRPr lang="en-US" dirty="0"/>
          </a:p>
        </p:txBody>
      </p:sp>
      <p:sp>
        <p:nvSpPr>
          <p:cNvPr id="4" name="Slide Number Placeholder 3"/>
          <p:cNvSpPr>
            <a:spLocks noGrp="1"/>
          </p:cNvSpPr>
          <p:nvPr>
            <p:ph type="sldNum" sz="quarter" idx="10"/>
          </p:nvPr>
        </p:nvSpPr>
        <p:spPr/>
        <p:txBody>
          <a:bodyPr/>
          <a:lstStyle/>
          <a:p>
            <a:fld id="{A7212B4B-2223-4A34-9B50-A312326849C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 just a few of the people from around the world that we have the privilege</a:t>
            </a:r>
            <a:r>
              <a:rPr lang="en-US" baseline="0" dirty="0" smtClean="0"/>
              <a:t> of getting to collaborate with</a:t>
            </a:r>
            <a:endParaRPr lang="en-US" dirty="0" smtClean="0"/>
          </a:p>
          <a:p>
            <a:endParaRPr lang="en-US" dirty="0"/>
          </a:p>
        </p:txBody>
      </p:sp>
      <p:sp>
        <p:nvSpPr>
          <p:cNvPr id="4" name="Slide Number Placeholder 3"/>
          <p:cNvSpPr>
            <a:spLocks noGrp="1"/>
          </p:cNvSpPr>
          <p:nvPr>
            <p:ph type="sldNum" sz="quarter" idx="10"/>
          </p:nvPr>
        </p:nvSpPr>
        <p:spPr/>
        <p:txBody>
          <a:bodyPr/>
          <a:lstStyle/>
          <a:p>
            <a:fld id="{A7212B4B-2223-4A34-9B50-A312326849C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Jason and I created our Center in 2007. At that time it included he</a:t>
            </a:r>
            <a:r>
              <a:rPr lang="en-US" baseline="0" dirty="0" smtClean="0"/>
              <a:t> and I and one postdoctoral fellow. </a:t>
            </a:r>
            <a:endParaRPr lang="en-US" dirty="0"/>
          </a:p>
        </p:txBody>
      </p:sp>
      <p:sp>
        <p:nvSpPr>
          <p:cNvPr id="4" name="Slide Number Placeholder 3"/>
          <p:cNvSpPr>
            <a:spLocks noGrp="1"/>
          </p:cNvSpPr>
          <p:nvPr>
            <p:ph type="sldNum" sz="quarter" idx="10"/>
          </p:nvPr>
        </p:nvSpPr>
        <p:spPr/>
        <p:txBody>
          <a:bodyPr/>
          <a:lstStyle/>
          <a:p>
            <a:fld id="{A7212B4B-2223-4A34-9B50-A312326849C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Nearly all of our clinical staff have some dedicated (and paid for) research time ranging from ½ day a week to 3 days a week</a:t>
            </a:r>
          </a:p>
          <a:p>
            <a:r>
              <a:rPr lang="en-US" sz="1200" kern="1200" dirty="0" smtClean="0">
                <a:solidFill>
                  <a:schemeClr val="tx1"/>
                </a:solidFill>
                <a:latin typeface="+mn-lt"/>
                <a:ea typeface="+mn-ea"/>
                <a:cs typeface="+mn-cs"/>
              </a:rPr>
              <a:t>Most of our clinical staff are also involved in research and programs of research range from basic to applied science. Current active topics of research include basic research on perspective taking (RFT citation) and false memory (DRIFT citation), longitudinal research on predictors of substance misuse, interventions for chronic self-criticism and shame, dissemination of evidence-based therapies, interventions to reduce mental illness stigma, and health promotion in higher education</a:t>
            </a:r>
            <a:endParaRPr lang="en-US" dirty="0"/>
          </a:p>
        </p:txBody>
      </p:sp>
      <p:sp>
        <p:nvSpPr>
          <p:cNvPr id="4" name="Slide Number Placeholder 3"/>
          <p:cNvSpPr>
            <a:spLocks noGrp="1"/>
          </p:cNvSpPr>
          <p:nvPr>
            <p:ph type="sldNum" sz="quarter" idx="10"/>
          </p:nvPr>
        </p:nvSpPr>
        <p:spPr/>
        <p:txBody>
          <a:bodyPr/>
          <a:lstStyle/>
          <a:p>
            <a:fld id="{A7212B4B-2223-4A34-9B50-A312326849C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Jason</a:t>
            </a:r>
            <a:r>
              <a:rPr lang="en-US" baseline="0" dirty="0" smtClean="0"/>
              <a:t> and I formed Portland Psychotherapy in 2007 in part because we wanted to both apply and contribute to contextual behavioral science through both clinical work and research. But, we wanted to be able to do that research outside of a traditional academic setting. In </a:t>
            </a:r>
            <a:r>
              <a:rPr lang="en-US" baseline="0" dirty="0" smtClean="0"/>
              <a:t>addition to being a private outpatient psychotherapy center, we are also an </a:t>
            </a:r>
            <a:r>
              <a:rPr lang="en-US" baseline="0" dirty="0" smtClean="0"/>
              <a:t>independent</a:t>
            </a:r>
            <a:r>
              <a:rPr lang="en-US" baseline="0" dirty="0" smtClean="0"/>
              <a:t>, self funded research and training center. </a:t>
            </a:r>
          </a:p>
        </p:txBody>
      </p:sp>
      <p:sp>
        <p:nvSpPr>
          <p:cNvPr id="4" name="Slide Number Placeholder 3"/>
          <p:cNvSpPr>
            <a:spLocks noGrp="1"/>
          </p:cNvSpPr>
          <p:nvPr>
            <p:ph type="sldNum" sz="quarter" idx="10"/>
          </p:nvPr>
        </p:nvSpPr>
        <p:spPr/>
        <p:txBody>
          <a:bodyPr/>
          <a:lstStyle/>
          <a:p>
            <a:fld id="{A7212B4B-2223-4A34-9B50-A312326849C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from 2007 when just three of us sharing a one-room office just about 6 weeks ago we just finished</a:t>
            </a:r>
            <a:r>
              <a:rPr lang="en-US" baseline="0" dirty="0" smtClean="0"/>
              <a:t> renovating this lovely Victorian in which we will eventually have 17 offices</a:t>
            </a:r>
            <a:endParaRPr lang="en-US" dirty="0"/>
          </a:p>
        </p:txBody>
      </p:sp>
      <p:sp>
        <p:nvSpPr>
          <p:cNvPr id="4" name="Slide Number Placeholder 3"/>
          <p:cNvSpPr>
            <a:spLocks noGrp="1"/>
          </p:cNvSpPr>
          <p:nvPr>
            <p:ph type="sldNum" sz="quarter" idx="10"/>
          </p:nvPr>
        </p:nvSpPr>
        <p:spPr/>
        <p:txBody>
          <a:bodyPr/>
          <a:lstStyle/>
          <a:p>
            <a:fld id="{A7212B4B-2223-4A34-9B50-A312326849C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212B4B-2223-4A34-9B50-A312326849CF}"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I’m mainly going to be talking about the research part of our </a:t>
            </a:r>
            <a:r>
              <a:rPr lang="en-US" dirty="0" smtClean="0"/>
              <a:t>center, </a:t>
            </a:r>
            <a:r>
              <a:rPr lang="en-US" dirty="0" smtClean="0"/>
              <a:t>describing how we are have</a:t>
            </a:r>
            <a:r>
              <a:rPr lang="en-US" baseline="0" dirty="0" smtClean="0"/>
              <a:t> created a model in which we are able to do research outside of an academic setting and without having to rely on grant funding (which we all know can be pretty precarious).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our research is funded through the income in our fee-for-service clinical services. So essentially, we run our clinic functionally as we would a non-for-profit. So all profits that we make on our clinical work beyond the salaries we pay our employees and our overhead expenses (that is, seeing clients, running groups, etc.)  go to fund our research.</a:t>
            </a:r>
          </a:p>
          <a:p>
            <a:endParaRPr lang="en-US" dirty="0"/>
          </a:p>
        </p:txBody>
      </p:sp>
      <p:sp>
        <p:nvSpPr>
          <p:cNvPr id="4" name="Slide Number Placeholder 3"/>
          <p:cNvSpPr>
            <a:spLocks noGrp="1"/>
          </p:cNvSpPr>
          <p:nvPr>
            <p:ph type="sldNum" sz="quarter" idx="10"/>
          </p:nvPr>
        </p:nvSpPr>
        <p:spPr/>
        <p:txBody>
          <a:bodyPr/>
          <a:lstStyle/>
          <a:p>
            <a:fld id="{A7212B4B-2223-4A34-9B50-A312326849C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Raise</a:t>
            </a:r>
            <a:r>
              <a:rPr lang="en-US" baseline="0" dirty="0" smtClean="0"/>
              <a:t> your hand if you were trained in a scientist-practitioner model? So if there were so many of us who were trained to be both </a:t>
            </a:r>
            <a:r>
              <a:rPr lang="en-US" baseline="0" dirty="0" err="1" smtClean="0"/>
              <a:t>utilizers</a:t>
            </a:r>
            <a:r>
              <a:rPr lang="en-US" baseline="0" dirty="0" smtClean="0"/>
              <a:t> of AND contributors to research as clinicians, than why do you think there isn’t more research happening in clinical settings? </a:t>
            </a:r>
            <a:r>
              <a:rPr lang="en-US" dirty="0" smtClean="0"/>
              <a:t>Ask </a:t>
            </a:r>
            <a:r>
              <a:rPr lang="en-US" dirty="0" smtClean="0"/>
              <a:t>for people to shout</a:t>
            </a:r>
            <a:r>
              <a:rPr lang="en-US" baseline="0" dirty="0" smtClean="0"/>
              <a:t> out their ideas. Encourage and validate their responses. </a:t>
            </a:r>
            <a:endParaRPr lang="en-US" dirty="0" smtClean="0"/>
          </a:p>
          <a:p>
            <a:endParaRPr lang="en-US" dirty="0" smtClean="0"/>
          </a:p>
          <a:p>
            <a:r>
              <a:rPr lang="en-US" dirty="0" smtClean="0"/>
              <a:t>I’d say there are two main barriers</a:t>
            </a:r>
            <a:r>
              <a:rPr lang="en-US" baseline="0" dirty="0" smtClean="0"/>
              <a:t> people outside of academia face when trying to do research: </a:t>
            </a:r>
          </a:p>
        </p:txBody>
      </p:sp>
      <p:sp>
        <p:nvSpPr>
          <p:cNvPr id="4" name="Slide Number Placeholder 3"/>
          <p:cNvSpPr>
            <a:spLocks noGrp="1"/>
          </p:cNvSpPr>
          <p:nvPr>
            <p:ph type="sldNum" sz="quarter" idx="10"/>
          </p:nvPr>
        </p:nvSpPr>
        <p:spPr/>
        <p:txBody>
          <a:bodyPr/>
          <a:lstStyle/>
          <a:p>
            <a:fld id="{A7212B4B-2223-4A34-9B50-A312326849C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my talk today I’m going to focus on two main groups of barriers, money and logistics and how</a:t>
            </a:r>
            <a:r>
              <a:rPr lang="en-US" baseline="0" dirty="0" smtClean="0"/>
              <a:t> we’ve tried to address them in our Center</a:t>
            </a:r>
            <a:endParaRPr lang="en-US" dirty="0"/>
          </a:p>
        </p:txBody>
      </p:sp>
      <p:sp>
        <p:nvSpPr>
          <p:cNvPr id="4" name="Slide Number Placeholder 3"/>
          <p:cNvSpPr>
            <a:spLocks noGrp="1"/>
          </p:cNvSpPr>
          <p:nvPr>
            <p:ph type="sldNum" sz="quarter" idx="10"/>
          </p:nvPr>
        </p:nvSpPr>
        <p:spPr/>
        <p:txBody>
          <a:bodyPr/>
          <a:lstStyle/>
          <a:p>
            <a:fld id="{A7212B4B-2223-4A34-9B50-A312326849C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yes,</a:t>
            </a:r>
            <a:r>
              <a:rPr lang="en-US" baseline="0" dirty="0" smtClean="0"/>
              <a:t> certain money is one of the biggest barriers to conducting research in clinical in private fee-for-service setting. </a:t>
            </a:r>
            <a:r>
              <a:rPr lang="en-US" dirty="0" smtClean="0"/>
              <a:t>But </a:t>
            </a:r>
            <a:r>
              <a:rPr lang="en-US" dirty="0" smtClean="0"/>
              <a:t>maybe not in the way you think. You might be thinking it is </a:t>
            </a:r>
            <a:r>
              <a:rPr lang="en-US" u="sng" dirty="0" smtClean="0"/>
              <a:t>lack o</a:t>
            </a:r>
            <a:r>
              <a:rPr lang="en-US" dirty="0" smtClean="0"/>
              <a:t>f money</a:t>
            </a:r>
            <a:r>
              <a:rPr lang="en-US" dirty="0" smtClean="0"/>
              <a:t>. But I would argue that that’s not it at</a:t>
            </a:r>
            <a:r>
              <a:rPr lang="en-US" baseline="0" dirty="0" smtClean="0"/>
              <a:t> all.  </a:t>
            </a:r>
            <a:endParaRPr lang="en-US" dirty="0" smtClean="0"/>
          </a:p>
        </p:txBody>
      </p:sp>
      <p:sp>
        <p:nvSpPr>
          <p:cNvPr id="4" name="Slide Number Placeholder 3"/>
          <p:cNvSpPr>
            <a:spLocks noGrp="1"/>
          </p:cNvSpPr>
          <p:nvPr>
            <p:ph type="sldNum" sz="quarter" idx="10"/>
          </p:nvPr>
        </p:nvSpPr>
        <p:spPr/>
        <p:txBody>
          <a:bodyPr/>
          <a:lstStyle/>
          <a:p>
            <a:fld id="{A7212B4B-2223-4A34-9B50-A312326849C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Instead, I think that in these fee-for-service setting, money becomes a bully! It tends to be too strong of a </a:t>
            </a:r>
            <a:r>
              <a:rPr lang="en-US" baseline="0" dirty="0" smtClean="0"/>
              <a:t>motivator</a:t>
            </a:r>
            <a:r>
              <a:rPr lang="en-US" baseline="0" dirty="0" smtClean="0"/>
              <a:t>. The contingencies in these settings around money are so tight that they are hard to overcome. Imagine I gave you the option of doing two things over the next hour. You could sit down with someone and talk to them for an hour and receive $150 or you could write a draft of a results section. Its hard to let go of that contingency, especially for people who are successful clinicians and have clients beating down their door. You have to somehow be willing to turn down the money and also turn down the suffering people who are knocking at your door. </a:t>
            </a:r>
            <a:endParaRPr lang="en-US" dirty="0" smtClean="0"/>
          </a:p>
          <a:p>
            <a:endParaRPr lang="en-US" dirty="0"/>
          </a:p>
        </p:txBody>
      </p:sp>
      <p:sp>
        <p:nvSpPr>
          <p:cNvPr id="4" name="Slide Number Placeholder 3"/>
          <p:cNvSpPr>
            <a:spLocks noGrp="1"/>
          </p:cNvSpPr>
          <p:nvPr>
            <p:ph type="sldNum" sz="quarter" idx="10"/>
          </p:nvPr>
        </p:nvSpPr>
        <p:spPr/>
        <p:txBody>
          <a:bodyPr/>
          <a:lstStyle/>
          <a:p>
            <a:fld id="{A7212B4B-2223-4A34-9B50-A312326849CF}" type="slidenum">
              <a:rPr lang="en-US" smtClean="0"/>
              <a:pPr/>
              <a:t>7</a:t>
            </a:fld>
            <a:endParaRPr lang="en-US"/>
          </a:p>
        </p:txBody>
      </p:sp>
    </p:spTree>
    <p:extLst>
      <p:ext uri="{BB962C8B-B14F-4D97-AF65-F5344CB8AC3E}">
        <p14:creationId xmlns:p14="http://schemas.microsoft.com/office/powerpoint/2010/main" xmlns="" val="79103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behaviors are paired with extrinsic rewards, like money, those behaviors tend to increase in frequency.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other words, getting paid will likely increase the behavior that resulted in the payment (i.e. see more clients). However, the relationship between extrinsic rewards and creativity is much more complicated and there is much evidence to suggest that extrinsic rewards, like money, tend to result in decreased creativity. Thus, a contingency oriented so strongly around an extrinsic reinforce such as money, as it is in most clinical practices, is highly problematic when the goal is producing novel ideas, as it is in research.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7212B4B-2223-4A34-9B50-A312326849C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we </a:t>
            </a:r>
            <a:r>
              <a:rPr lang="en-US" dirty="0" smtClean="0"/>
              <a:t>needed</a:t>
            </a:r>
            <a:r>
              <a:rPr lang="en-US" baseline="0" dirty="0" smtClean="0"/>
              <a:t> to do in our center is to find ways to protect ourselves and o</a:t>
            </a:r>
            <a:r>
              <a:rPr lang="en-US" dirty="0" smtClean="0"/>
              <a:t>ur</a:t>
            </a:r>
            <a:r>
              <a:rPr lang="en-US" baseline="0" dirty="0" smtClean="0"/>
              <a:t> </a:t>
            </a:r>
            <a:r>
              <a:rPr lang="en-US" baseline="0" dirty="0" smtClean="0"/>
              <a:t>employees from the </a:t>
            </a:r>
            <a:r>
              <a:rPr lang="en-US" baseline="0" dirty="0" smtClean="0"/>
              <a:t>money bully</a:t>
            </a:r>
            <a:r>
              <a:rPr lang="en-US" baseline="0" dirty="0" smtClean="0"/>
              <a:t>, so that we can preserve </a:t>
            </a:r>
            <a:r>
              <a:rPr lang="en-US" baseline="0" dirty="0" smtClean="0"/>
              <a:t>our </a:t>
            </a:r>
            <a:r>
              <a:rPr lang="en-US" baseline="0" dirty="0" smtClean="0"/>
              <a:t>motivation to engage in activities that contribute to the social good, but are not immediately revenue generating.</a:t>
            </a:r>
            <a:endParaRPr lang="en-US" dirty="0"/>
          </a:p>
        </p:txBody>
      </p:sp>
      <p:sp>
        <p:nvSpPr>
          <p:cNvPr id="4" name="Slide Number Placeholder 3"/>
          <p:cNvSpPr>
            <a:spLocks noGrp="1"/>
          </p:cNvSpPr>
          <p:nvPr>
            <p:ph type="sldNum" sz="quarter" idx="10"/>
          </p:nvPr>
        </p:nvSpPr>
        <p:spPr/>
        <p:txBody>
          <a:bodyPr/>
          <a:lstStyle/>
          <a:p>
            <a:fld id="{A7212B4B-2223-4A34-9B50-A312326849C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B31B4F0-60D0-4523-9261-89663448E7FE}" type="datetimeFigureOut">
              <a:rPr lang="en-US" smtClean="0"/>
              <a:pPr/>
              <a:t>7/7/2013</a:t>
            </a:fld>
            <a:endParaRPr lang="en-US"/>
          </a:p>
        </p:txBody>
      </p:sp>
      <p:sp>
        <p:nvSpPr>
          <p:cNvPr id="16" name="Slide Number Placeholder 15"/>
          <p:cNvSpPr>
            <a:spLocks noGrp="1"/>
          </p:cNvSpPr>
          <p:nvPr>
            <p:ph type="sldNum" sz="quarter" idx="11"/>
          </p:nvPr>
        </p:nvSpPr>
        <p:spPr/>
        <p:txBody>
          <a:bodyPr/>
          <a:lstStyle/>
          <a:p>
            <a:fld id="{16A14718-DDD4-4E8B-BC01-6E445DA7927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1B4F0-60D0-4523-9261-89663448E7FE}" type="datetimeFigureOut">
              <a:rPr lang="en-US" smtClean="0"/>
              <a:pPr/>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14718-DDD4-4E8B-BC01-6E445DA79272}" type="slidenum">
              <a:rPr lang="en-US" smtClean="0"/>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1B4F0-60D0-4523-9261-89663448E7FE}" type="datetimeFigureOut">
              <a:rPr lang="en-US" smtClean="0"/>
              <a:pPr/>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14718-DDD4-4E8B-BC01-6E445DA79272}" type="slidenum">
              <a:rPr lang="en-US" smtClean="0"/>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B31B4F0-60D0-4523-9261-89663448E7FE}" type="datetimeFigureOut">
              <a:rPr lang="en-US" smtClean="0"/>
              <a:pPr/>
              <a:t>7/7/2013</a:t>
            </a:fld>
            <a:endParaRPr lang="en-US"/>
          </a:p>
        </p:txBody>
      </p:sp>
      <p:sp>
        <p:nvSpPr>
          <p:cNvPr id="15" name="Slide Number Placeholder 14"/>
          <p:cNvSpPr>
            <a:spLocks noGrp="1"/>
          </p:cNvSpPr>
          <p:nvPr>
            <p:ph type="sldNum" sz="quarter" idx="15"/>
          </p:nvPr>
        </p:nvSpPr>
        <p:spPr/>
        <p:txBody>
          <a:bodyPr/>
          <a:lstStyle>
            <a:lvl1pPr algn="ctr">
              <a:defRPr/>
            </a:lvl1pPr>
          </a:lstStyle>
          <a:p>
            <a:fld id="{16A14718-DDD4-4E8B-BC01-6E445DA7927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31B4F0-60D0-4523-9261-89663448E7FE}" type="datetimeFigureOut">
              <a:rPr lang="en-US" smtClean="0"/>
              <a:pPr/>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14718-DDD4-4E8B-BC01-6E445DA79272}"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31B4F0-60D0-4523-9261-89663448E7FE}" type="datetimeFigureOut">
              <a:rPr lang="en-US" smtClean="0"/>
              <a:pPr/>
              <a:t>7/7/2013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14718-DDD4-4E8B-BC01-6E445DA7927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6A14718-DDD4-4E8B-BC01-6E445DA7927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B31B4F0-60D0-4523-9261-89663448E7FE}" type="datetimeFigureOut">
              <a:rPr lang="en-US" smtClean="0"/>
              <a:pPr/>
              <a:t>7/7/2013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31B4F0-60D0-4523-9261-89663448E7FE}" type="datetimeFigureOut">
              <a:rPr lang="en-US" smtClean="0"/>
              <a:pPr/>
              <a:t>7/7/2013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14718-DDD4-4E8B-BC01-6E445DA7927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1B4F0-60D0-4523-9261-89663448E7FE}" type="datetimeFigureOut">
              <a:rPr lang="en-US" smtClean="0"/>
              <a:pPr/>
              <a:t>7/7/2013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14718-DDD4-4E8B-BC01-6E445DA79272}" type="slidenum">
              <a:rPr lang="en-US" smtClean="0"/>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B31B4F0-60D0-4523-9261-89663448E7FE}" type="datetimeFigureOut">
              <a:rPr lang="en-US" smtClean="0"/>
              <a:pPr/>
              <a:t>7/7/2013</a:t>
            </a:fld>
            <a:endParaRPr lang="en-US"/>
          </a:p>
        </p:txBody>
      </p:sp>
      <p:sp>
        <p:nvSpPr>
          <p:cNvPr id="9" name="Slide Number Placeholder 8"/>
          <p:cNvSpPr>
            <a:spLocks noGrp="1"/>
          </p:cNvSpPr>
          <p:nvPr>
            <p:ph type="sldNum" sz="quarter" idx="15"/>
          </p:nvPr>
        </p:nvSpPr>
        <p:spPr/>
        <p:txBody>
          <a:bodyPr/>
          <a:lstStyle/>
          <a:p>
            <a:fld id="{16A14718-DDD4-4E8B-BC01-6E445DA7927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B31B4F0-60D0-4523-9261-89663448E7FE}" type="datetimeFigureOut">
              <a:rPr lang="en-US" smtClean="0"/>
              <a:pPr/>
              <a:t>7/7/2013</a:t>
            </a:fld>
            <a:endParaRPr lang="en-US"/>
          </a:p>
        </p:txBody>
      </p:sp>
      <p:sp>
        <p:nvSpPr>
          <p:cNvPr id="9" name="Slide Number Placeholder 8"/>
          <p:cNvSpPr>
            <a:spLocks noGrp="1"/>
          </p:cNvSpPr>
          <p:nvPr>
            <p:ph type="sldNum" sz="quarter" idx="11"/>
          </p:nvPr>
        </p:nvSpPr>
        <p:spPr/>
        <p:txBody>
          <a:bodyPr/>
          <a:lstStyle/>
          <a:p>
            <a:fld id="{16A14718-DDD4-4E8B-BC01-6E445DA7927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B31B4F0-60D0-4523-9261-89663448E7FE}" type="datetimeFigureOut">
              <a:rPr lang="en-US" smtClean="0"/>
              <a:pPr/>
              <a:t>7/7/2013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6A14718-DDD4-4E8B-BC01-6E445DA7927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dirty="0" smtClean="0"/>
              <a:t>Click to edit Master title style</a:t>
            </a:r>
            <a:endParaRPr kumimoji="0" lang="en-US" dirty="0"/>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Calibri"/>
          <a:ea typeface="+mj-ea"/>
          <a:cs typeface="Calibri"/>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Calibri"/>
          <a:ea typeface="+mn-ea"/>
          <a:cs typeface="Calibri"/>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Calibri"/>
          <a:ea typeface="+mn-ea"/>
          <a:cs typeface="Calibri"/>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Calibri"/>
          <a:ea typeface="+mn-ea"/>
          <a:cs typeface="Calibri"/>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Calibri"/>
          <a:ea typeface="+mn-ea"/>
          <a:cs typeface="Calibri"/>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Calibri"/>
          <a:ea typeface="+mn-ea"/>
          <a:cs typeface="Calibri"/>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gif"/><Relationship Id="rId12"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762000"/>
            <a:ext cx="8991600" cy="2971800"/>
          </a:xfrm>
        </p:spPr>
        <p:txBody>
          <a:bodyPr/>
          <a:lstStyle/>
          <a:p>
            <a:r>
              <a:rPr dirty="0" smtClean="0">
                <a:solidFill>
                  <a:srgbClr val="000000"/>
                </a:solidFill>
              </a:rPr>
              <a:t>Portland Psychotherapy: </a:t>
            </a:r>
            <a:br>
              <a:rPr dirty="0" smtClean="0">
                <a:solidFill>
                  <a:srgbClr val="000000"/>
                </a:solidFill>
              </a:rPr>
            </a:br>
            <a:r>
              <a:rPr dirty="0" smtClean="0">
                <a:solidFill>
                  <a:srgbClr val="000000"/>
                </a:solidFill>
              </a:rPr>
              <a:t>Our model for conducting research outside of the Ivory Tower</a:t>
            </a:r>
            <a:endParaRPr lang="en-US" dirty="0">
              <a:solidFill>
                <a:srgbClr val="000000"/>
              </a:solidFill>
            </a:endParaRPr>
          </a:p>
        </p:txBody>
      </p:sp>
      <p:sp>
        <p:nvSpPr>
          <p:cNvPr id="5" name="Content Placeholder 2"/>
          <p:cNvSpPr txBox="1">
            <a:spLocks/>
          </p:cNvSpPr>
          <p:nvPr/>
        </p:nvSpPr>
        <p:spPr>
          <a:xfrm>
            <a:off x="2057400" y="4495800"/>
            <a:ext cx="5181600" cy="838200"/>
          </a:xfrm>
          <a:prstGeom prst="rect">
            <a:avLst/>
          </a:prstGeom>
        </p:spPr>
        <p:txBody>
          <a:bodyPr vert="horz">
            <a:normAutofit/>
          </a:bodyPr>
          <a:lstStyle/>
          <a:p>
            <a:pPr marL="548640" marR="0" lvl="0" indent="-411480" algn="l" defTabSz="914400" rtl="0" eaLnBrk="1" fontAlgn="auto" latinLnBrk="0" hangingPunct="1">
              <a:lnSpc>
                <a:spcPct val="100000"/>
              </a:lnSpc>
              <a:spcBef>
                <a:spcPts val="0"/>
              </a:spcBef>
              <a:spcAft>
                <a:spcPts val="0"/>
              </a:spcAft>
              <a:buClr>
                <a:schemeClr val="tx1">
                  <a:shade val="95000"/>
                </a:schemeClr>
              </a:buClr>
              <a:buSzPct val="65000"/>
              <a:buFont typeface="Wingdings 2"/>
              <a:buNone/>
              <a:tabLst/>
              <a:defRPr/>
            </a:pPr>
            <a:r>
              <a:rPr kumimoji="0" lang="en-US" sz="3600" b="0" i="0" u="none" kern="1200" cap="none" spc="0" normalizeH="0" noProof="0" dirty="0" smtClean="0">
                <a:ln>
                  <a:noFill/>
                </a:ln>
                <a:solidFill>
                  <a:schemeClr val="tx1">
                    <a:lumMod val="50000"/>
                  </a:schemeClr>
                </a:solidFill>
                <a:effectLst>
                  <a:outerShdw blurRad="50800" dist="38100" dir="2700000" algn="tl" rotWithShape="0">
                    <a:prstClr val="black">
                      <a:alpha val="40000"/>
                    </a:prstClr>
                  </a:outerShdw>
                </a:effectLst>
                <a:uLnTx/>
                <a:uFillTx/>
                <a:latin typeface="Arial" pitchFamily="34" charset="0"/>
                <a:ea typeface="+mn-ea"/>
                <a:cs typeface="Arial" pitchFamily="34" charset="0"/>
              </a:rPr>
              <a:t>Jenna </a:t>
            </a:r>
            <a:r>
              <a:rPr kumimoji="0" lang="en-US" sz="3600" b="0" i="0" u="none" kern="1200" cap="none" spc="0" normalizeH="0" noProof="0" dirty="0" err="1" smtClean="0">
                <a:ln>
                  <a:noFill/>
                </a:ln>
                <a:solidFill>
                  <a:schemeClr val="tx1">
                    <a:lumMod val="50000"/>
                  </a:schemeClr>
                </a:solidFill>
                <a:effectLst>
                  <a:outerShdw blurRad="50800" dist="38100" dir="2700000" algn="tl" rotWithShape="0">
                    <a:prstClr val="black">
                      <a:alpha val="40000"/>
                    </a:prstClr>
                  </a:outerShdw>
                </a:effectLst>
                <a:uLnTx/>
                <a:uFillTx/>
                <a:latin typeface="Arial" pitchFamily="34" charset="0"/>
                <a:ea typeface="+mn-ea"/>
                <a:cs typeface="Arial" pitchFamily="34" charset="0"/>
              </a:rPr>
              <a:t>LeJeune</a:t>
            </a:r>
            <a:r>
              <a:rPr kumimoji="0" lang="en-US" sz="3600" b="0" i="0" u="none" kern="1200" cap="none" spc="0" normalizeH="0" noProof="0" dirty="0" smtClean="0">
                <a:ln>
                  <a:noFill/>
                </a:ln>
                <a:solidFill>
                  <a:schemeClr val="tx1">
                    <a:lumMod val="50000"/>
                  </a:schemeClr>
                </a:solidFill>
                <a:effectLst>
                  <a:outerShdw blurRad="50800" dist="38100" dir="2700000" algn="tl" rotWithShape="0">
                    <a:prstClr val="black">
                      <a:alpha val="40000"/>
                    </a:prstClr>
                  </a:outerShdw>
                </a:effectLst>
                <a:uLnTx/>
                <a:uFillTx/>
                <a:latin typeface="Arial" pitchFamily="34" charset="0"/>
                <a:ea typeface="+mn-ea"/>
                <a:cs typeface="Arial" pitchFamily="34" charset="0"/>
              </a:rPr>
              <a:t>, Ph.D.</a:t>
            </a:r>
          </a:p>
          <a:p>
            <a:pPr marL="548640" marR="0" lvl="0" indent="-411480" algn="l" defTabSz="914400" rtl="0" eaLnBrk="1" fontAlgn="auto" latinLnBrk="0" hangingPunct="1">
              <a:lnSpc>
                <a:spcPct val="100000"/>
              </a:lnSpc>
              <a:spcBef>
                <a:spcPts val="0"/>
              </a:spcBef>
              <a:spcAft>
                <a:spcPts val="0"/>
              </a:spcAft>
              <a:buClr>
                <a:schemeClr val="tx1">
                  <a:shade val="95000"/>
                </a:schemeClr>
              </a:buClr>
              <a:buSzPct val="65000"/>
              <a:buFont typeface="Wingdings 2"/>
              <a:buNone/>
              <a:tabLst/>
              <a:defRPr/>
            </a:pPr>
            <a:endParaRPr kumimoji="0" lang="en-US" sz="24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endParaRPr>
          </a:p>
          <a:p>
            <a:pPr marL="548640" marR="0" lvl="0" indent="-411480" algn="l" defTabSz="914400" rtl="0" eaLnBrk="1" fontAlgn="auto" latinLnBrk="0" hangingPunct="1">
              <a:lnSpc>
                <a:spcPct val="100000"/>
              </a:lnSpc>
              <a:spcBef>
                <a:spcPts val="0"/>
              </a:spcBef>
              <a:spcAft>
                <a:spcPts val="0"/>
              </a:spcAft>
              <a:buClr>
                <a:schemeClr val="tx1">
                  <a:shade val="95000"/>
                </a:schemeClr>
              </a:buClr>
              <a:buSzPct val="65000"/>
              <a:buFont typeface="Wingdings 2"/>
              <a:buNone/>
              <a:tabLst/>
              <a:defRPr/>
            </a:pPr>
            <a:endParaRPr kumimoji="0" lang="en-US" sz="2400" b="0" i="0" u="none" strike="noStrike" kern="1200" cap="none" spc="0" normalizeH="0" baseline="0" noProof="0" dirty="0" smtClean="0">
              <a:ln>
                <a:noFill/>
              </a:ln>
              <a:solidFill>
                <a:schemeClr val="bg2"/>
              </a:solidFill>
              <a:effectLst/>
              <a:uLnTx/>
              <a:uFillTx/>
              <a:latin typeface="Arial" pitchFamily="34" charset="0"/>
              <a:ea typeface="+mn-ea"/>
              <a:cs typeface="Arial" pitchFamily="34" charset="0"/>
            </a:endParaRPr>
          </a:p>
        </p:txBody>
      </p:sp>
      <p:pic>
        <p:nvPicPr>
          <p:cNvPr id="6" name="Picture 5" descr="Psychotherapy-Logo-HORZ-FINAL - web ready.gif"/>
          <p:cNvPicPr>
            <a:picLocks noChangeAspect="1"/>
          </p:cNvPicPr>
          <p:nvPr/>
        </p:nvPicPr>
        <p:blipFill>
          <a:blip r:embed="rId3" cstate="print"/>
          <a:stretch>
            <a:fillRect/>
          </a:stretch>
        </p:blipFill>
        <p:spPr>
          <a:xfrm>
            <a:off x="838200" y="5410200"/>
            <a:ext cx="6927001" cy="1021515"/>
          </a:xfrm>
          <a:prstGeom prst="rect">
            <a:avLst/>
          </a:prstGeo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838200"/>
            <a:ext cx="8229600" cy="1219200"/>
          </a:xfrm>
        </p:spPr>
        <p:txBody>
          <a:bodyPr>
            <a:noAutofit/>
          </a:bodyPr>
          <a:lstStyle/>
          <a:p>
            <a:r>
              <a:rPr sz="4800" dirty="0" smtClean="0"/>
              <a:t>How we protect our employees from the </a:t>
            </a:r>
            <a:r>
              <a:rPr sz="4800" dirty="0" smtClean="0"/>
              <a:t>bully</a:t>
            </a:r>
            <a:endParaRPr lang="en-US" sz="4800" dirty="0"/>
          </a:p>
        </p:txBody>
      </p:sp>
      <p:sp>
        <p:nvSpPr>
          <p:cNvPr id="4" name="Content Placeholder 1"/>
          <p:cNvSpPr>
            <a:spLocks noGrp="1"/>
          </p:cNvSpPr>
          <p:nvPr>
            <p:ph idx="1"/>
          </p:nvPr>
        </p:nvSpPr>
        <p:spPr>
          <a:xfrm>
            <a:off x="457200" y="2743200"/>
            <a:ext cx="8229600" cy="3505200"/>
          </a:xfrm>
        </p:spPr>
        <p:txBody>
          <a:bodyPr>
            <a:normAutofit/>
          </a:bodyPr>
          <a:lstStyle/>
          <a:p>
            <a:r>
              <a:rPr lang="en-US" sz="3027" dirty="0" smtClean="0"/>
              <a:t>Give them a fair, fixed salary to support the research portion of their work</a:t>
            </a:r>
          </a:p>
          <a:p>
            <a:endParaRPr lang="en-US" sz="3027" dirty="0" smtClean="0"/>
          </a:p>
          <a:p>
            <a:r>
              <a:rPr lang="en-US" sz="3027" dirty="0" smtClean="0"/>
              <a:t>Devoted research days - (no trading time for dollars) 			</a:t>
            </a:r>
            <a:r>
              <a:rPr lang="en-US" sz="3600" dirty="0" smtClean="0"/>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3505200"/>
          </a:xfrm>
        </p:spPr>
        <p:txBody>
          <a:bodyPr>
            <a:normAutofit/>
          </a:bodyPr>
          <a:lstStyle/>
          <a:p>
            <a:pPr>
              <a:buNone/>
            </a:pPr>
            <a:r>
              <a:rPr lang="en-US" sz="3600" dirty="0" smtClean="0"/>
              <a:t>Choice</a:t>
            </a:r>
          </a:p>
          <a:p>
            <a:pPr>
              <a:buNone/>
            </a:pPr>
            <a:endParaRPr lang="en-US" sz="3600" dirty="0" smtClean="0"/>
          </a:p>
          <a:p>
            <a:pPr>
              <a:buNone/>
            </a:pPr>
            <a:r>
              <a:rPr lang="en-US" sz="3600" dirty="0" smtClean="0"/>
              <a:t>					Mastery</a:t>
            </a:r>
          </a:p>
          <a:p>
            <a:pPr>
              <a:buNone/>
            </a:pPr>
            <a:endParaRPr lang="en-US" sz="3600" dirty="0" smtClean="0"/>
          </a:p>
          <a:p>
            <a:pPr>
              <a:buNone/>
            </a:pPr>
            <a:r>
              <a:rPr lang="en-US" sz="3600" dirty="0" smtClean="0"/>
              <a:t>								Purpose</a:t>
            </a:r>
          </a:p>
        </p:txBody>
      </p:sp>
      <p:sp>
        <p:nvSpPr>
          <p:cNvPr id="3" name="Title 2"/>
          <p:cNvSpPr>
            <a:spLocks noGrp="1"/>
          </p:cNvSpPr>
          <p:nvPr>
            <p:ph type="title"/>
          </p:nvPr>
        </p:nvSpPr>
        <p:spPr/>
        <p:txBody>
          <a:bodyPr>
            <a:noAutofit/>
          </a:bodyPr>
          <a:lstStyle/>
          <a:p>
            <a:r>
              <a:rPr sz="3600" dirty="0" smtClean="0"/>
              <a:t>Build intrinsic motivation by supporting</a:t>
            </a:r>
            <a:r>
              <a:rPr lang="en-US" sz="3600" dirty="0" smtClean="0"/>
              <a:t>…</a:t>
            </a:r>
            <a:endParaRPr lang="en-US" sz="36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3505200"/>
          </a:xfrm>
        </p:spPr>
        <p:txBody>
          <a:bodyPr>
            <a:normAutofit/>
          </a:bodyPr>
          <a:lstStyle/>
          <a:p>
            <a:pPr>
              <a:buNone/>
            </a:pPr>
            <a:r>
              <a:rPr lang="en-US" sz="3600" dirty="0" smtClean="0"/>
              <a:t>Choice</a:t>
            </a:r>
          </a:p>
          <a:p>
            <a:pPr>
              <a:buNone/>
            </a:pPr>
            <a:endParaRPr lang="en-US" sz="3600" dirty="0" smtClean="0"/>
          </a:p>
          <a:p>
            <a:pPr>
              <a:buNone/>
            </a:pPr>
            <a:r>
              <a:rPr lang="en-US" sz="3600" dirty="0" smtClean="0"/>
              <a:t>					</a:t>
            </a:r>
          </a:p>
        </p:txBody>
      </p:sp>
      <p:sp>
        <p:nvSpPr>
          <p:cNvPr id="5" name="TextBox 4"/>
          <p:cNvSpPr txBox="1"/>
          <p:nvPr/>
        </p:nvSpPr>
        <p:spPr>
          <a:xfrm>
            <a:off x="3505200" y="3352800"/>
            <a:ext cx="5105400" cy="3046988"/>
          </a:xfrm>
          <a:prstGeom prst="rect">
            <a:avLst/>
          </a:prstGeom>
          <a:noFill/>
        </p:spPr>
        <p:txBody>
          <a:bodyPr wrap="square" rtlCol="0">
            <a:spAutoFit/>
          </a:bodyPr>
          <a:lstStyle/>
          <a:p>
            <a:pPr marL="342900" indent="-342900">
              <a:buFont typeface="Wingdings" pitchFamily="2" charset="2"/>
              <a:buChar char="Ø"/>
            </a:pPr>
            <a:r>
              <a:rPr lang="en-US" sz="2400" dirty="0" smtClean="0">
                <a:latin typeface="Calibri"/>
                <a:cs typeface="Calibri"/>
              </a:rPr>
              <a:t>Flexible work schedules and caseloads</a:t>
            </a:r>
          </a:p>
          <a:p>
            <a:pPr marL="342900" indent="-342900">
              <a:buFont typeface="Wingdings" pitchFamily="2" charset="2"/>
              <a:buChar char="Ø"/>
            </a:pPr>
            <a:r>
              <a:rPr lang="en-US" sz="2400" dirty="0" smtClean="0">
                <a:latin typeface="Calibri"/>
                <a:cs typeface="Calibri"/>
              </a:rPr>
              <a:t>Employees are free to select the projects they work on</a:t>
            </a:r>
          </a:p>
          <a:p>
            <a:pPr marL="342900" lvl="5" indent="-342900">
              <a:buFont typeface="Wingdings" pitchFamily="2" charset="2"/>
              <a:buChar char="Ø"/>
            </a:pPr>
            <a:r>
              <a:rPr lang="en-US" sz="2400" dirty="0" smtClean="0">
                <a:latin typeface="Calibri" pitchFamily="34" charset="0"/>
              </a:rPr>
              <a:t>Employees </a:t>
            </a:r>
            <a:r>
              <a:rPr lang="en-US" sz="2400" dirty="0" smtClean="0">
                <a:latin typeface="Calibri" pitchFamily="34" charset="0"/>
              </a:rPr>
              <a:t>get a say in how much of their time is spent on research, training, or clinical work and those ratios can </a:t>
            </a:r>
            <a:r>
              <a:rPr lang="en-US" sz="2400" dirty="0" smtClean="0">
                <a:latin typeface="Calibri" pitchFamily="34" charset="0"/>
              </a:rPr>
              <a:t>change</a:t>
            </a:r>
            <a:endParaRPr lang="en-US" sz="2400" dirty="0" smtClean="0">
              <a:latin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3505200"/>
          </a:xfrm>
        </p:spPr>
        <p:txBody>
          <a:bodyPr>
            <a:normAutofit/>
          </a:bodyPr>
          <a:lstStyle/>
          <a:p>
            <a:pPr>
              <a:buNone/>
            </a:pPr>
            <a:r>
              <a:rPr lang="en-US" sz="3600" dirty="0" smtClean="0"/>
              <a:t>					Mastery</a:t>
            </a:r>
          </a:p>
          <a:p>
            <a:pPr>
              <a:buNone/>
            </a:pPr>
            <a:endParaRPr lang="en-US" sz="3600" dirty="0" smtClean="0"/>
          </a:p>
        </p:txBody>
      </p:sp>
      <p:sp>
        <p:nvSpPr>
          <p:cNvPr id="5" name="TextBox 4"/>
          <p:cNvSpPr txBox="1"/>
          <p:nvPr/>
        </p:nvSpPr>
        <p:spPr>
          <a:xfrm>
            <a:off x="990600" y="2590800"/>
            <a:ext cx="7010400" cy="3416320"/>
          </a:xfrm>
          <a:prstGeom prst="rect">
            <a:avLst/>
          </a:prstGeom>
          <a:noFill/>
        </p:spPr>
        <p:txBody>
          <a:bodyPr wrap="square" rtlCol="0">
            <a:spAutoFit/>
          </a:bodyPr>
          <a:lstStyle/>
          <a:p>
            <a:pPr marL="342900" indent="-342900">
              <a:buFont typeface="Wingdings" pitchFamily="2" charset="2"/>
              <a:buChar char="Ø"/>
            </a:pPr>
            <a:r>
              <a:rPr lang="en-US" sz="2400" dirty="0" smtClean="0">
                <a:latin typeface="Calibri"/>
                <a:cs typeface="Calibri"/>
              </a:rPr>
              <a:t>Encourage the development of </a:t>
            </a:r>
            <a:r>
              <a:rPr lang="en-US" sz="2400" dirty="0" smtClean="0">
                <a:latin typeface="Calibri"/>
                <a:cs typeface="Calibri"/>
              </a:rPr>
              <a:t>expertise</a:t>
            </a:r>
          </a:p>
          <a:p>
            <a:pPr marL="342900" indent="-342900">
              <a:buFont typeface="Wingdings" pitchFamily="2" charset="2"/>
              <a:buChar char="Ø"/>
            </a:pPr>
            <a:r>
              <a:rPr lang="en-US" sz="2400" dirty="0" smtClean="0">
                <a:latin typeface="Calibri"/>
                <a:cs typeface="Calibri"/>
              </a:rPr>
              <a:t>Provide mentorship on how to learn</a:t>
            </a:r>
          </a:p>
          <a:p>
            <a:pPr marL="342900" indent="-342900">
              <a:buFont typeface="Wingdings" pitchFamily="2" charset="2"/>
              <a:buChar char="Ø"/>
            </a:pPr>
            <a:r>
              <a:rPr lang="en-US" sz="2400" dirty="0" smtClean="0">
                <a:latin typeface="Calibri"/>
                <a:cs typeface="Calibri"/>
              </a:rPr>
              <a:t>Bring in outside experts to provide training  in areas where </a:t>
            </a:r>
            <a:r>
              <a:rPr lang="en-US" sz="2400" dirty="0" smtClean="0">
                <a:latin typeface="Calibri"/>
                <a:cs typeface="Calibri"/>
              </a:rPr>
              <a:t>our staff </a:t>
            </a:r>
            <a:r>
              <a:rPr lang="en-US" sz="2400" dirty="0" smtClean="0">
                <a:latin typeface="Calibri"/>
                <a:cs typeface="Calibri"/>
              </a:rPr>
              <a:t>want to gain mastery </a:t>
            </a:r>
            <a:endParaRPr lang="en-US" sz="2400" dirty="0" smtClean="0">
              <a:latin typeface="Calibri"/>
              <a:cs typeface="Calibri"/>
            </a:endParaRPr>
          </a:p>
          <a:p>
            <a:pPr marL="342900" indent="-342900">
              <a:buFont typeface="Wingdings" pitchFamily="2" charset="2"/>
              <a:buChar char="Ø"/>
            </a:pPr>
            <a:r>
              <a:rPr lang="en-US" sz="2400" dirty="0" smtClean="0">
                <a:latin typeface="Calibri"/>
                <a:cs typeface="Calibri"/>
              </a:rPr>
              <a:t>Staff set their own goals and the group helps them track their progress </a:t>
            </a:r>
            <a:endParaRPr lang="en-US" sz="2400" dirty="0" smtClean="0">
              <a:latin typeface="Calibri"/>
              <a:cs typeface="Calibri"/>
            </a:endParaRPr>
          </a:p>
          <a:p>
            <a:pPr marL="342900" indent="-342900">
              <a:buFont typeface="Wingdings" pitchFamily="2" charset="2"/>
              <a:buChar char="Ø"/>
            </a:pPr>
            <a:r>
              <a:rPr lang="en-US" sz="2400" dirty="0" smtClean="0">
                <a:latin typeface="Calibri"/>
                <a:cs typeface="Calibri"/>
              </a:rPr>
              <a:t>Lab meetings where we learn from other’s expertise in an atmosphere of support and collaboration rather than competition</a:t>
            </a:r>
            <a:endParaRPr lang="en-US" sz="2400" dirty="0" smtClean="0">
              <a:latin typeface="Calibri"/>
              <a:cs typeface="Calibri"/>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3505200"/>
          </a:xfrm>
        </p:spPr>
        <p:txBody>
          <a:bodyPr>
            <a:normAutofit/>
          </a:bodyPr>
          <a:lstStyle/>
          <a:p>
            <a:pPr>
              <a:buNone/>
            </a:pPr>
            <a:r>
              <a:rPr lang="en-US" sz="3600" dirty="0" smtClean="0"/>
              <a:t> </a:t>
            </a:r>
          </a:p>
          <a:p>
            <a:pPr>
              <a:buNone/>
            </a:pPr>
            <a:endParaRPr lang="en-US" sz="3600" dirty="0" smtClean="0"/>
          </a:p>
          <a:p>
            <a:pPr>
              <a:buNone/>
            </a:pPr>
            <a:r>
              <a:rPr lang="en-US" sz="3600" dirty="0" smtClean="0"/>
              <a:t>					 </a:t>
            </a:r>
          </a:p>
          <a:p>
            <a:pPr>
              <a:buNone/>
            </a:pPr>
            <a:endParaRPr lang="en-US" sz="3600" dirty="0" smtClean="0"/>
          </a:p>
          <a:p>
            <a:pPr>
              <a:buNone/>
            </a:pPr>
            <a:r>
              <a:rPr lang="en-US" sz="3600" dirty="0" smtClean="0"/>
              <a:t>								Purpose</a:t>
            </a:r>
          </a:p>
        </p:txBody>
      </p:sp>
      <p:sp>
        <p:nvSpPr>
          <p:cNvPr id="4" name="TextBox 3"/>
          <p:cNvSpPr txBox="1"/>
          <p:nvPr/>
        </p:nvSpPr>
        <p:spPr>
          <a:xfrm>
            <a:off x="533400" y="1219200"/>
            <a:ext cx="5715000" cy="3785652"/>
          </a:xfrm>
          <a:prstGeom prst="rect">
            <a:avLst/>
          </a:prstGeom>
          <a:noFill/>
        </p:spPr>
        <p:txBody>
          <a:bodyPr wrap="square" rtlCol="0">
            <a:spAutoFit/>
          </a:bodyPr>
          <a:lstStyle/>
          <a:p>
            <a:pPr marL="342900" indent="-342900">
              <a:buFont typeface="Wingdings" pitchFamily="2" charset="2"/>
              <a:buChar char="Ø"/>
            </a:pPr>
            <a:r>
              <a:rPr lang="en-US" sz="2400" dirty="0" smtClean="0">
                <a:latin typeface="Calibri"/>
                <a:cs typeface="Calibri"/>
              </a:rPr>
              <a:t>Connect people with their core values</a:t>
            </a:r>
          </a:p>
          <a:p>
            <a:pPr marL="342900" indent="-342900">
              <a:buFont typeface="Wingdings" pitchFamily="2" charset="2"/>
              <a:buChar char="Ø"/>
            </a:pPr>
            <a:r>
              <a:rPr lang="en-US" sz="2400" dirty="0" smtClean="0">
                <a:latin typeface="Calibri"/>
                <a:cs typeface="Calibri"/>
              </a:rPr>
              <a:t>Make sure that reviews address alignment between values and goals</a:t>
            </a:r>
          </a:p>
          <a:p>
            <a:pPr marL="342900" indent="-342900">
              <a:buFont typeface="Wingdings" pitchFamily="2" charset="2"/>
              <a:buChar char="Ø"/>
            </a:pPr>
            <a:r>
              <a:rPr lang="en-US" sz="2400" dirty="0" smtClean="0">
                <a:latin typeface="Calibri"/>
                <a:cs typeface="Calibri"/>
              </a:rPr>
              <a:t>Have </a:t>
            </a:r>
            <a:r>
              <a:rPr lang="en-US" sz="2400" dirty="0" smtClean="0">
                <a:latin typeface="Calibri"/>
                <a:cs typeface="Calibri"/>
              </a:rPr>
              <a:t>meaningful, values-based </a:t>
            </a:r>
            <a:r>
              <a:rPr lang="en-US" sz="2400" dirty="0" smtClean="0">
                <a:latin typeface="Calibri"/>
                <a:cs typeface="Calibri"/>
              </a:rPr>
              <a:t>organizational mission that everyone </a:t>
            </a:r>
            <a:r>
              <a:rPr lang="en-US" sz="2400" dirty="0" smtClean="0">
                <a:latin typeface="Calibri"/>
                <a:cs typeface="Calibri"/>
              </a:rPr>
              <a:t>feels highly committed to</a:t>
            </a:r>
          </a:p>
          <a:p>
            <a:pPr marL="342900" indent="-342900">
              <a:buFont typeface="Wingdings" pitchFamily="2" charset="2"/>
              <a:buChar char="Ø"/>
            </a:pPr>
            <a:r>
              <a:rPr lang="en-US" sz="2400" dirty="0" smtClean="0">
                <a:latin typeface="Calibri" pitchFamily="34" charset="0"/>
              </a:rPr>
              <a:t>We honor our clients, whose work and money </a:t>
            </a:r>
            <a:r>
              <a:rPr lang="en-US" sz="2400" dirty="0" smtClean="0">
                <a:latin typeface="Calibri" pitchFamily="34" charset="0"/>
              </a:rPr>
              <a:t>allow us to make a broader impact through our research</a:t>
            </a:r>
            <a:endParaRPr lang="en-US" sz="2400" dirty="0" smtClean="0">
              <a:latin typeface="Calibri" pitchFamily="34" charset="0"/>
              <a:cs typeface="Calibri"/>
            </a:endParaRPr>
          </a:p>
          <a:p>
            <a:endParaRPr lang="en-US" sz="2400" dirty="0" smtClean="0">
              <a:latin typeface="Calibri"/>
              <a:cs typeface="Calibri"/>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1219200"/>
          </a:xfrm>
        </p:spPr>
        <p:txBody>
          <a:bodyPr/>
          <a:lstStyle/>
          <a:p>
            <a:pPr algn="ctr"/>
            <a:r>
              <a:rPr lang="en-US" dirty="0" smtClean="0"/>
              <a:t>Logistical and Social Barriers</a:t>
            </a:r>
            <a:endParaRPr lang="en-US" dirty="0"/>
          </a:p>
        </p:txBody>
      </p:sp>
      <p:pic>
        <p:nvPicPr>
          <p:cNvPr id="1029" name="Picture 5"/>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66800"/>
            <a:ext cx="9208197" cy="5491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464180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3505200"/>
          </a:xfrm>
        </p:spPr>
        <p:txBody>
          <a:bodyPr>
            <a:normAutofit/>
          </a:bodyPr>
          <a:lstStyle/>
          <a:p>
            <a:pPr algn="ctr">
              <a:buNone/>
            </a:pPr>
            <a:r>
              <a:rPr lang="en-US" sz="8800" dirty="0" smtClean="0"/>
              <a:t>COMMUNITY</a:t>
            </a:r>
          </a:p>
        </p:txBody>
      </p:sp>
      <p:sp>
        <p:nvSpPr>
          <p:cNvPr id="3" name="Title 2"/>
          <p:cNvSpPr>
            <a:spLocks noGrp="1"/>
          </p:cNvSpPr>
          <p:nvPr>
            <p:ph type="title"/>
          </p:nvPr>
        </p:nvSpPr>
        <p:spPr/>
        <p:txBody>
          <a:bodyPr>
            <a:noAutofit/>
          </a:bodyPr>
          <a:lstStyle/>
          <a:p>
            <a:r>
              <a:rPr sz="3600" dirty="0" smtClean="0"/>
              <a:t>Many of the perceived barriers can be overcome with one thing</a:t>
            </a:r>
            <a:r>
              <a:rPr lang="en-US" sz="3600" dirty="0" smtClean="0"/>
              <a:t>…</a:t>
            </a:r>
            <a:endParaRPr lang="en-US" sz="3600" dirty="0"/>
          </a:p>
        </p:txBody>
      </p:sp>
    </p:spTree>
    <p:extLst>
      <p:ext uri="{BB962C8B-B14F-4D97-AF65-F5344CB8AC3E}">
        <p14:creationId xmlns:p14="http://schemas.microsoft.com/office/powerpoint/2010/main" xmlns="" val="25777691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638800" y="3657600"/>
            <a:ext cx="2235200" cy="3352801"/>
          </a:xfrm>
          <a:prstGeom prst="rect">
            <a:avLst/>
          </a:prstGeom>
          <a:noFill/>
        </p:spPr>
      </p:pic>
      <p:sp>
        <p:nvSpPr>
          <p:cNvPr id="3" name="Title 2"/>
          <p:cNvSpPr>
            <a:spLocks noGrp="1"/>
          </p:cNvSpPr>
          <p:nvPr>
            <p:ph type="title"/>
          </p:nvPr>
        </p:nvSpPr>
        <p:spPr/>
        <p:txBody>
          <a:bodyPr/>
          <a:lstStyle/>
          <a:p>
            <a:endParaRPr lang="en-US"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12517" y="0"/>
            <a:ext cx="4141867" cy="3108960"/>
          </a:xfrm>
          <a:prstGeom prst="rect">
            <a:avLst/>
          </a:prstGeom>
          <a:noFill/>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6400800" y="0"/>
            <a:ext cx="2743200" cy="3543300"/>
          </a:xfrm>
          <a:prstGeom prst="rect">
            <a:avLst/>
          </a:prstGeom>
          <a:noFill/>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2438400" y="3134360"/>
            <a:ext cx="2150917" cy="3505200"/>
          </a:xfrm>
          <a:prstGeom prst="rect">
            <a:avLst/>
          </a:prstGeom>
          <a:noFill/>
        </p:spPr>
      </p:pic>
      <p:pic>
        <p:nvPicPr>
          <p:cNvPr id="4106" name="Picture 10"/>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7681092" y="3657600"/>
            <a:ext cx="1462908" cy="2052791"/>
          </a:xfrm>
          <a:prstGeom prst="rect">
            <a:avLst/>
          </a:prstGeom>
          <a:noFill/>
        </p:spPr>
      </p:pic>
      <p:pic>
        <p:nvPicPr>
          <p:cNvPr id="2" name="Picture 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884815" y="12700"/>
            <a:ext cx="2515985" cy="3200400"/>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057560" y="4681455"/>
            <a:ext cx="1920240" cy="2560320"/>
          </a:xfrm>
          <a:prstGeom prst="rect">
            <a:avLst/>
          </a:prstGeom>
        </p:spPr>
      </p:pic>
      <p:pic>
        <p:nvPicPr>
          <p:cNvPr id="4105" name="Picture 9"/>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4141684" y="2799080"/>
            <a:ext cx="1836116" cy="2194560"/>
          </a:xfrm>
          <a:prstGeom prst="rect">
            <a:avLst/>
          </a:prstGeom>
          <a:noFill/>
        </p:spPr>
      </p:pic>
      <p:pic>
        <p:nvPicPr>
          <p:cNvPr id="5" name="Picture 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52400" y="2286000"/>
            <a:ext cx="1440180" cy="1920240"/>
          </a:xfrm>
          <a:prstGeom prst="rect">
            <a:avLst/>
          </a:prstGeom>
        </p:spPr>
      </p:pic>
      <p:pic>
        <p:nvPicPr>
          <p:cNvPr id="4102" name="Picture 6"/>
          <p:cNvPicPr>
            <a:picLocks noChangeAspect="1" noChangeArrowheads="1"/>
          </p:cNvPicPr>
          <p:nvPr/>
        </p:nvPicPr>
        <p:blipFill>
          <a:blip r:embed="rId12" cstate="print">
            <a:extLst>
              <a:ext uri="{28A0092B-C50C-407E-A947-70E740481C1C}">
                <a14:useLocalDpi xmlns:a14="http://schemas.microsoft.com/office/drawing/2010/main" xmlns="" val="0"/>
              </a:ext>
            </a:extLst>
          </a:blip>
          <a:stretch>
            <a:fillRect/>
          </a:stretch>
        </p:blipFill>
        <p:spPr bwMode="auto">
          <a:xfrm>
            <a:off x="-12702" y="3896360"/>
            <a:ext cx="2597868" cy="2743200"/>
          </a:xfrm>
          <a:prstGeom prst="rect">
            <a:avLst/>
          </a:prstGeom>
          <a:noFill/>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143000"/>
            <a:ext cx="8763000" cy="5410200"/>
          </a:xfrm>
        </p:spPr>
        <p:txBody>
          <a:bodyPr>
            <a:normAutofit fontScale="92500" lnSpcReduction="10000"/>
          </a:bodyPr>
          <a:lstStyle/>
          <a:p>
            <a:pPr>
              <a:spcBef>
                <a:spcPts val="1200"/>
              </a:spcBef>
            </a:pPr>
            <a:r>
              <a:rPr lang="en-US" dirty="0" smtClean="0"/>
              <a:t>10 employees, including 2 postdoctoral fellows + four volunteer research assistants</a:t>
            </a:r>
          </a:p>
          <a:p>
            <a:pPr>
              <a:spcBef>
                <a:spcPts val="1200"/>
              </a:spcBef>
            </a:pPr>
            <a:r>
              <a:rPr lang="en-US" dirty="0" smtClean="0"/>
              <a:t>We’ve funded 5 </a:t>
            </a:r>
            <a:r>
              <a:rPr lang="en-US" dirty="0" smtClean="0"/>
              <a:t>ACT/CBS focused postdoctoral fellowships </a:t>
            </a:r>
          </a:p>
          <a:p>
            <a:pPr>
              <a:spcBef>
                <a:spcPts val="1200"/>
              </a:spcBef>
            </a:pPr>
            <a:r>
              <a:rPr lang="en-US" dirty="0" smtClean="0"/>
              <a:t>All full time employees are paid a fair salary with benefits, with very flexible work schedules and more vacation time than is typical in comparable positions</a:t>
            </a:r>
          </a:p>
          <a:p>
            <a:pPr>
              <a:spcBef>
                <a:spcPts val="1200"/>
              </a:spcBef>
            </a:pPr>
            <a:r>
              <a:rPr lang="en-US" dirty="0" smtClean="0"/>
              <a:t>We are able to provide high quality, science-based therapy to approximately 100 clients a week including numerous sliding scale/low fee clients</a:t>
            </a:r>
          </a:p>
          <a:p>
            <a:pPr>
              <a:spcBef>
                <a:spcPts val="1200"/>
              </a:spcBef>
            </a:pPr>
            <a:r>
              <a:rPr lang="en-US" dirty="0" smtClean="0"/>
              <a:t>Last year approximately 18% of our total revenue went directly to fund  our various research projects</a:t>
            </a:r>
          </a:p>
          <a:p>
            <a:pPr>
              <a:spcBef>
                <a:spcPts val="1200"/>
              </a:spcBef>
            </a:pPr>
            <a:r>
              <a:rPr lang="en-US" dirty="0" smtClean="0"/>
              <a:t>Our </a:t>
            </a:r>
            <a:r>
              <a:rPr lang="en-US" dirty="0" smtClean="0"/>
              <a:t>clinical revenue </a:t>
            </a:r>
            <a:r>
              <a:rPr lang="en-US" dirty="0" smtClean="0"/>
              <a:t>supports </a:t>
            </a:r>
            <a:r>
              <a:rPr lang="en-US" dirty="0" smtClean="0"/>
              <a:t>all stages of the research cycle, from study design, to data collection, to analysis and publication. </a:t>
            </a:r>
            <a:endParaRPr lang="en-US" dirty="0"/>
          </a:p>
        </p:txBody>
      </p:sp>
      <p:sp>
        <p:nvSpPr>
          <p:cNvPr id="3" name="Title 2"/>
          <p:cNvSpPr>
            <a:spLocks noGrp="1"/>
          </p:cNvSpPr>
          <p:nvPr>
            <p:ph type="title"/>
          </p:nvPr>
        </p:nvSpPr>
        <p:spPr>
          <a:xfrm>
            <a:off x="457200" y="152400"/>
            <a:ext cx="8229600" cy="914400"/>
          </a:xfrm>
        </p:spPr>
        <p:txBody>
          <a:bodyPr/>
          <a:lstStyle/>
          <a:p>
            <a:pPr algn="ctr"/>
            <a:r>
              <a:rPr dirty="0" smtClean="0"/>
              <a:t>How is this working for us?</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8229600" cy="5029200"/>
          </a:xfrm>
        </p:spPr>
        <p:txBody>
          <a:bodyPr/>
          <a:lstStyle/>
          <a:p>
            <a:r>
              <a:rPr lang="en-US" dirty="0" smtClean="0"/>
              <a:t>Perspective taking/RFT</a:t>
            </a:r>
          </a:p>
          <a:p>
            <a:r>
              <a:rPr lang="en-US" dirty="0" smtClean="0"/>
              <a:t>False memory</a:t>
            </a:r>
          </a:p>
          <a:p>
            <a:r>
              <a:rPr lang="en-US" dirty="0" smtClean="0"/>
              <a:t>Predictors of substance misuse</a:t>
            </a:r>
          </a:p>
          <a:p>
            <a:r>
              <a:rPr lang="en-US" dirty="0" smtClean="0"/>
              <a:t>Interventions for chronic self-criticism and shame</a:t>
            </a:r>
          </a:p>
          <a:p>
            <a:r>
              <a:rPr lang="en-US" dirty="0" smtClean="0"/>
              <a:t>Training and dissemination research</a:t>
            </a:r>
          </a:p>
          <a:p>
            <a:r>
              <a:rPr lang="en-US" dirty="0" smtClean="0"/>
              <a:t>Curriculum to decrease mental health stigma</a:t>
            </a:r>
          </a:p>
          <a:p>
            <a:r>
              <a:rPr lang="en-US" dirty="0" smtClean="0"/>
              <a:t>Decreasing substance abuse relapse</a:t>
            </a:r>
          </a:p>
          <a:p>
            <a:r>
              <a:rPr lang="en-US" dirty="0" smtClean="0"/>
              <a:t>Health promotion in higher education</a:t>
            </a:r>
          </a:p>
          <a:p>
            <a:r>
              <a:rPr lang="en-US" dirty="0" smtClean="0"/>
              <a:t>Sexual health and risk behaviors</a:t>
            </a:r>
          </a:p>
          <a:p>
            <a:r>
              <a:rPr lang="en-US" dirty="0" smtClean="0"/>
              <a:t>ACT-based exposure techniques</a:t>
            </a:r>
          </a:p>
          <a:p>
            <a:pPr>
              <a:buNone/>
            </a:pP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a:xfrm>
            <a:off x="457200" y="152400"/>
            <a:ext cx="8229600" cy="914400"/>
          </a:xfrm>
        </p:spPr>
        <p:txBody>
          <a:bodyPr>
            <a:normAutofit/>
          </a:bodyPr>
          <a:lstStyle/>
          <a:p>
            <a:r>
              <a:rPr dirty="0" smtClean="0"/>
              <a:t>Current </a:t>
            </a:r>
            <a:r>
              <a:rPr dirty="0" smtClean="0"/>
              <a:t>research projects include</a:t>
            </a:r>
            <a:endParaRPr lang="en-US"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26315"/>
            <a:ext cx="8229600" cy="5531685"/>
          </a:xfrm>
        </p:spPr>
        <p:txBody>
          <a:bodyPr>
            <a:normAutofit fontScale="92500" lnSpcReduction="10000"/>
          </a:bodyPr>
          <a:lstStyle/>
          <a:p>
            <a:endParaRPr lang="en-US" sz="2800" dirty="0" smtClean="0"/>
          </a:p>
          <a:p>
            <a:r>
              <a:rPr lang="en-US" sz="2800" dirty="0" smtClean="0"/>
              <a:t>Clinic</a:t>
            </a:r>
          </a:p>
          <a:p>
            <a:pPr lvl="1"/>
            <a:r>
              <a:rPr lang="en-US" dirty="0" smtClean="0"/>
              <a:t>Strive to make </a:t>
            </a:r>
            <a:r>
              <a:rPr lang="en-US" dirty="0"/>
              <a:t>q</a:t>
            </a:r>
            <a:r>
              <a:rPr lang="en-US" dirty="0" smtClean="0"/>
              <a:t>uality, science-based psychotherapy available to </a:t>
            </a:r>
            <a:r>
              <a:rPr lang="en-US" b="1" i="1" u="sng" dirty="0" smtClean="0"/>
              <a:t>all</a:t>
            </a:r>
            <a:r>
              <a:rPr lang="en-US" dirty="0" smtClean="0"/>
              <a:t> </a:t>
            </a:r>
            <a:r>
              <a:rPr lang="en-US" dirty="0"/>
              <a:t>members of our community</a:t>
            </a:r>
            <a:r>
              <a:rPr lang="en-US" dirty="0" smtClean="0"/>
              <a:t>.</a:t>
            </a:r>
            <a:endParaRPr lang="en-US" dirty="0"/>
          </a:p>
          <a:p>
            <a:pPr lvl="1"/>
            <a:endParaRPr lang="en-US" dirty="0" smtClean="0"/>
          </a:p>
          <a:p>
            <a:r>
              <a:rPr lang="en-US" sz="2800" dirty="0" smtClean="0"/>
              <a:t>Research</a:t>
            </a:r>
          </a:p>
          <a:p>
            <a:pPr lvl="1"/>
            <a:r>
              <a:rPr lang="en-US" dirty="0" smtClean="0"/>
              <a:t>Use </a:t>
            </a:r>
            <a:r>
              <a:rPr lang="en-US" dirty="0" smtClean="0"/>
              <a:t>contextual behavioral science </a:t>
            </a:r>
            <a:r>
              <a:rPr lang="en-US" dirty="0"/>
              <a:t>to develop novel methods to help people live better lives and alleviate </a:t>
            </a:r>
            <a:r>
              <a:rPr lang="en-US" dirty="0" smtClean="0"/>
              <a:t>suffering  </a:t>
            </a:r>
            <a:br>
              <a:rPr lang="en-US" dirty="0" smtClean="0"/>
            </a:br>
            <a:endParaRPr lang="en-US" dirty="0" smtClean="0"/>
          </a:p>
          <a:p>
            <a:r>
              <a:rPr lang="en-US" sz="2800" dirty="0" smtClean="0"/>
              <a:t>Training Center</a:t>
            </a:r>
          </a:p>
          <a:p>
            <a:pPr lvl="1"/>
            <a:r>
              <a:rPr lang="en-US" dirty="0" smtClean="0"/>
              <a:t>Provide training to help other professionals bring more compassion and vitality to their work and to support them in using </a:t>
            </a:r>
            <a:r>
              <a:rPr lang="en-US" dirty="0" smtClean="0"/>
              <a:t>contextual behavioral science </a:t>
            </a:r>
            <a:r>
              <a:rPr lang="en-US" dirty="0" smtClean="0"/>
              <a:t>to guide their practice.</a:t>
            </a:r>
            <a:endParaRPr lang="en-US" dirty="0"/>
          </a:p>
          <a:p>
            <a:pPr marL="0" indent="0">
              <a:buNone/>
            </a:pPr>
            <a:r>
              <a:rPr lang="en-US" sz="2800" dirty="0"/>
              <a:t>	</a:t>
            </a:r>
            <a:endParaRPr lang="en-US" dirty="0"/>
          </a:p>
        </p:txBody>
      </p:sp>
      <p:pic>
        <p:nvPicPr>
          <p:cNvPr id="4" name="Picture 3" descr="Psychotherapy-Logo-HORZ-FINAL - web ready.gif"/>
          <p:cNvPicPr>
            <a:picLocks noChangeAspect="1"/>
          </p:cNvPicPr>
          <p:nvPr/>
        </p:nvPicPr>
        <p:blipFill>
          <a:blip r:embed="rId3" cstate="print"/>
          <a:stretch>
            <a:fillRect/>
          </a:stretch>
        </p:blipFill>
        <p:spPr>
          <a:xfrm>
            <a:off x="1054100" y="304800"/>
            <a:ext cx="6927001" cy="1021515"/>
          </a:xfrm>
          <a:prstGeom prst="rect">
            <a:avLst/>
          </a:prstGeom>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inic outside.jpg"/>
          <p:cNvPicPr>
            <a:picLocks noGrp="1" noChangeAspect="1"/>
          </p:cNvPicPr>
          <p:nvPr>
            <p:ph idx="1"/>
          </p:nvPr>
        </p:nvPicPr>
        <p:blipFill>
          <a:blip r:embed="rId3" cstate="print"/>
          <a:stretch>
            <a:fillRect/>
          </a:stretch>
        </p:blipFill>
        <p:spPr>
          <a:xfrm>
            <a:off x="2857500" y="1524000"/>
            <a:ext cx="3429000" cy="4572000"/>
          </a:xfrm>
        </p:spPr>
      </p:pic>
      <p:sp>
        <p:nvSpPr>
          <p:cNvPr id="3" name="Title 2"/>
          <p:cNvSpPr>
            <a:spLocks noGrp="1"/>
          </p:cNvSpPr>
          <p:nvPr>
            <p:ph type="title"/>
          </p:nvPr>
        </p:nvSpPr>
        <p:spPr/>
        <p:txBody>
          <a:bodyPr/>
          <a:lstStyle/>
          <a:p>
            <a:pPr algn="ctr"/>
            <a:r>
              <a:rPr lang="en-US" dirty="0" smtClean="0"/>
              <a:t>So far so good…</a:t>
            </a:r>
            <a:endParaRPr lang="en-US"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962400"/>
            <a:ext cx="8229600" cy="1219200"/>
          </a:xfrm>
        </p:spPr>
        <p:txBody>
          <a:bodyPr>
            <a:normAutofit fontScale="90000"/>
          </a:bodyPr>
          <a:lstStyle/>
          <a:p>
            <a:r>
              <a:rPr dirty="0" smtClean="0"/>
              <a:t/>
            </a:r>
            <a:br>
              <a:rPr dirty="0" smtClean="0"/>
            </a:br>
            <a:r>
              <a:rPr dirty="0" smtClean="0"/>
              <a:t> </a:t>
            </a:r>
            <a:br>
              <a:rPr dirty="0" smtClean="0"/>
            </a:br>
            <a:r>
              <a:rPr dirty="0" smtClean="0"/>
              <a:t>Let me know if I can help.</a:t>
            </a:r>
            <a:br>
              <a:rPr dirty="0" smtClean="0"/>
            </a:br>
            <a:r>
              <a:rPr dirty="0" smtClean="0"/>
              <a:t/>
            </a:r>
            <a:br>
              <a:rPr dirty="0" smtClean="0"/>
            </a:br>
            <a:r>
              <a:rPr dirty="0" smtClean="0"/>
              <a:t>jlejeune@portlandpsychotherapyclinic.com</a:t>
            </a:r>
            <a:endParaRPr lang="en-US" dirty="0"/>
          </a:p>
        </p:txBody>
      </p:sp>
      <p:sp>
        <p:nvSpPr>
          <p:cNvPr id="4" name="Rectangle 3"/>
          <p:cNvSpPr/>
          <p:nvPr/>
        </p:nvSpPr>
        <p:spPr>
          <a:xfrm>
            <a:off x="304800" y="1676400"/>
            <a:ext cx="8382000" cy="1261884"/>
          </a:xfrm>
          <a:prstGeom prst="rect">
            <a:avLst/>
          </a:prstGeom>
        </p:spPr>
        <p:txBody>
          <a:bodyPr wrap="square">
            <a:spAutoFit/>
          </a:bodyPr>
          <a:lstStyle/>
          <a:p>
            <a:r>
              <a:rPr lang="en-US" sz="3800" dirty="0" smtClean="0">
                <a:latin typeface="Calibri"/>
                <a:cs typeface="Calibri"/>
              </a:rPr>
              <a:t>You can make a meaningful contribution to research in your setting.</a:t>
            </a:r>
            <a:endParaRPr lang="en-US" sz="3800" dirty="0">
              <a:latin typeface="Calibri"/>
              <a:cs typeface="Calibri"/>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3600" dirty="0" smtClean="0"/>
          </a:p>
          <a:p>
            <a:pPr algn="ctr">
              <a:buNone/>
            </a:pPr>
            <a:r>
              <a:rPr lang="en-US" sz="3600" dirty="0" smtClean="0"/>
              <a:t>We use </a:t>
            </a:r>
            <a:r>
              <a:rPr lang="en-US" sz="3600" dirty="0" smtClean="0"/>
              <a:t>contextual behavioral science </a:t>
            </a:r>
            <a:r>
              <a:rPr lang="en-US" sz="3600" dirty="0" smtClean="0"/>
              <a:t>to guide compassionate, effective psychological services and contribute to the wider community through research and training. </a:t>
            </a:r>
          </a:p>
          <a:p>
            <a:pPr>
              <a:buNone/>
            </a:pPr>
            <a:endParaRPr lang="en-US" dirty="0"/>
          </a:p>
        </p:txBody>
      </p:sp>
      <p:sp>
        <p:nvSpPr>
          <p:cNvPr id="3" name="Title 2"/>
          <p:cNvSpPr>
            <a:spLocks noGrp="1"/>
          </p:cNvSpPr>
          <p:nvPr>
            <p:ph type="title"/>
          </p:nvPr>
        </p:nvSpPr>
        <p:spPr/>
        <p:txBody>
          <a:bodyPr>
            <a:noAutofit/>
          </a:bodyPr>
          <a:lstStyle/>
          <a:p>
            <a:pPr algn="ctr"/>
            <a:r>
              <a:rPr sz="8000" dirty="0" smtClean="0"/>
              <a:t>Our mission</a:t>
            </a:r>
            <a:endParaRPr lang="en-US" sz="8000" dirty="0"/>
          </a:p>
        </p:txBody>
      </p:sp>
    </p:spTree>
    <p:extLst>
      <p:ext uri="{BB962C8B-B14F-4D97-AF65-F5344CB8AC3E}">
        <p14:creationId xmlns:p14="http://schemas.microsoft.com/office/powerpoint/2010/main" xmlns="" val="292132479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8305800" cy="1981200"/>
          </a:xfrm>
        </p:spPr>
        <p:txBody>
          <a:bodyPr/>
          <a:lstStyle/>
          <a:p>
            <a:r>
              <a:rPr dirty="0" smtClean="0"/>
              <a:t>Why isn't there more </a:t>
            </a:r>
            <a:r>
              <a:rPr dirty="0" smtClean="0"/>
              <a:t>CBS research </a:t>
            </a:r>
            <a:r>
              <a:rPr dirty="0" smtClean="0"/>
              <a:t>happening in clinical settings?</a:t>
            </a:r>
            <a:endParaRPr lang="en-US" dirty="0"/>
          </a:p>
        </p:txBody>
      </p:sp>
    </p:spTree>
    <p:extLst>
      <p:ext uri="{BB962C8B-B14F-4D97-AF65-F5344CB8AC3E}">
        <p14:creationId xmlns:p14="http://schemas.microsoft.com/office/powerpoint/2010/main" xmlns="" val="236674887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5791200"/>
            <a:ext cx="4040188" cy="762000"/>
          </a:xfrm>
        </p:spPr>
        <p:txBody>
          <a:bodyPr/>
          <a:lstStyle/>
          <a:p>
            <a:pPr algn="ctr"/>
            <a:r>
              <a:rPr lang="en-US" dirty="0" smtClean="0"/>
              <a:t>MONEY	</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152400" y="304800"/>
            <a:ext cx="4343400" cy="5368131"/>
          </a:xfrm>
        </p:spPr>
      </p:pic>
      <p:pic>
        <p:nvPicPr>
          <p:cNvPr id="7" name="Content Placeholder 6"/>
          <p:cNvPicPr>
            <a:picLocks noGrp="1" noChangeAspect="1"/>
          </p:cNvPicPr>
          <p:nvPr>
            <p:ph sz="quarter" idx="4"/>
          </p:nvPr>
        </p:nvPicPr>
        <p:blipFill>
          <a:blip r:embed="rId4" cstate="print">
            <a:extLst>
              <a:ext uri="{28A0092B-C50C-407E-A947-70E740481C1C}">
                <a14:useLocalDpi xmlns:a14="http://schemas.microsoft.com/office/drawing/2010/main" xmlns="" val="0"/>
              </a:ext>
            </a:extLst>
          </a:blip>
          <a:stretch>
            <a:fillRect/>
          </a:stretch>
        </p:blipFill>
        <p:spPr>
          <a:xfrm>
            <a:off x="4800600" y="228600"/>
            <a:ext cx="3733800" cy="5486400"/>
          </a:xfrm>
        </p:spPr>
      </p:pic>
      <p:sp>
        <p:nvSpPr>
          <p:cNvPr id="9" name="Text Placeholder 8"/>
          <p:cNvSpPr>
            <a:spLocks noGrp="1"/>
          </p:cNvSpPr>
          <p:nvPr>
            <p:ph type="body" idx="3"/>
          </p:nvPr>
        </p:nvSpPr>
        <p:spPr>
          <a:xfrm>
            <a:off x="4953000" y="5867400"/>
            <a:ext cx="4040188" cy="762000"/>
          </a:xfrm>
        </p:spPr>
        <p:txBody>
          <a:bodyPr/>
          <a:lstStyle/>
          <a:p>
            <a:pPr algn="ctr"/>
            <a:r>
              <a:rPr lang="en-US" dirty="0" smtClean="0"/>
              <a:t>LOGISTICS</a:t>
            </a:r>
            <a:endParaRPr lang="en-US"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90800" y="457200"/>
            <a:ext cx="2916183" cy="1015663"/>
          </a:xfrm>
          <a:prstGeom prst="rect">
            <a:avLst/>
          </a:prstGeom>
          <a:noFill/>
        </p:spPr>
        <p:txBody>
          <a:bodyPr wrap="none" rtlCol="0">
            <a:spAutoFit/>
          </a:bodyPr>
          <a:lstStyle/>
          <a:p>
            <a:r>
              <a:rPr lang="en-US" sz="6000" dirty="0" smtClean="0">
                <a:solidFill>
                  <a:srgbClr val="000000"/>
                </a:solidFill>
                <a:latin typeface="Copperplate Gothic Light"/>
                <a:cs typeface="Copperplate Gothic Light"/>
              </a:rPr>
              <a:t>Money</a:t>
            </a:r>
            <a:endParaRPr lang="en-US" sz="6000" dirty="0">
              <a:solidFill>
                <a:srgbClr val="000000"/>
              </a:solidFill>
              <a:latin typeface="Copperplate Gothic Light"/>
              <a:cs typeface="Copperplate Gothic Light"/>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Money is a bully!</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747596" y="1524000"/>
            <a:ext cx="3648807" cy="4572000"/>
          </a:xfrm>
        </p:spPr>
      </p:pic>
    </p:spTree>
    <p:extLst>
      <p:ext uri="{BB962C8B-B14F-4D97-AF65-F5344CB8AC3E}">
        <p14:creationId xmlns:p14="http://schemas.microsoft.com/office/powerpoint/2010/main" xmlns="" val="178496806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8229600" cy="4572000"/>
          </a:xfrm>
        </p:spPr>
        <p:txBody>
          <a:bodyPr>
            <a:normAutofit/>
          </a:bodyPr>
          <a:lstStyle/>
          <a:p>
            <a:r>
              <a:rPr lang="en-US" dirty="0" smtClean="0"/>
              <a:t>Money shapes us to select activities that generate immediate, short-term profits (like seeing </a:t>
            </a:r>
            <a:r>
              <a:rPr lang="en-US" i="1" dirty="0" smtClean="0"/>
              <a:t>“just </a:t>
            </a:r>
            <a:r>
              <a:rPr lang="en-US" i="1" dirty="0" smtClean="0"/>
              <a:t>one </a:t>
            </a:r>
            <a:r>
              <a:rPr lang="en-US" i="1" dirty="0" smtClean="0"/>
              <a:t>more” </a:t>
            </a:r>
            <a:r>
              <a:rPr lang="en-US" dirty="0" smtClean="0"/>
              <a:t> </a:t>
            </a:r>
            <a:r>
              <a:rPr lang="en-US" dirty="0" smtClean="0"/>
              <a:t>client)</a:t>
            </a:r>
          </a:p>
          <a:p>
            <a:endParaRPr lang="en-US" dirty="0" smtClean="0"/>
          </a:p>
          <a:p>
            <a:r>
              <a:rPr lang="en-US" dirty="0" smtClean="0"/>
              <a:t>Extrinsic rewards (like money) tend to motivate people to work </a:t>
            </a:r>
            <a:r>
              <a:rPr lang="en-US" i="1" dirty="0" smtClean="0"/>
              <a:t>harder</a:t>
            </a:r>
            <a:r>
              <a:rPr lang="en-US" dirty="0" smtClean="0"/>
              <a:t>, but in many cases </a:t>
            </a:r>
            <a:r>
              <a:rPr lang="en-US" dirty="0" smtClean="0"/>
              <a:t>results in </a:t>
            </a:r>
            <a:r>
              <a:rPr lang="en-US" i="1" dirty="0" smtClean="0"/>
              <a:t>less creativity</a:t>
            </a:r>
            <a:r>
              <a:rPr lang="en-US" dirty="0" smtClean="0"/>
              <a:t>. </a:t>
            </a:r>
            <a:endParaRPr lang="en-US" dirty="0" smtClean="0"/>
          </a:p>
          <a:p>
            <a:pPr marL="627063" indent="-627063">
              <a:buNone/>
            </a:pPr>
            <a:endParaRPr lang="en-US" dirty="0" smtClean="0"/>
          </a:p>
          <a:p>
            <a:pPr marL="744538" indent="-744538">
              <a:buNone/>
            </a:pPr>
            <a:r>
              <a:rPr lang="en-US" i="1" dirty="0" smtClean="0"/>
              <a:t>This is not good when the goal is producing new ideas, as in research. </a:t>
            </a:r>
          </a:p>
          <a:p>
            <a:pPr>
              <a:buNone/>
            </a:pPr>
            <a:endParaRPr lang="en-US" dirty="0" smtClean="0"/>
          </a:p>
          <a:p>
            <a:pPr>
              <a:buNone/>
            </a:pPr>
            <a:endParaRPr lang="en-US" dirty="0" smtClean="0"/>
          </a:p>
        </p:txBody>
      </p:sp>
      <p:sp>
        <p:nvSpPr>
          <p:cNvPr id="3" name="Title 2"/>
          <p:cNvSpPr>
            <a:spLocks noGrp="1"/>
          </p:cNvSpPr>
          <p:nvPr>
            <p:ph type="title"/>
          </p:nvPr>
        </p:nvSpPr>
        <p:spPr/>
        <p:txBody>
          <a:bodyPr/>
          <a:lstStyle/>
          <a:p>
            <a:r>
              <a:rPr dirty="0" smtClean="0"/>
              <a:t>Money is a bully </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295400" y="59663"/>
            <a:ext cx="6772937" cy="6772937"/>
          </a:xfrm>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4687</TotalTime>
  <Words>2475</Words>
  <Application>Microsoft Office PowerPoint</Application>
  <PresentationFormat>On-screen Show (4:3)</PresentationFormat>
  <Paragraphs>146</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Paper</vt:lpstr>
      <vt:lpstr>Portland Psychotherapy:  Our model for conducting research outside of the Ivory Tower</vt:lpstr>
      <vt:lpstr>Slide 2</vt:lpstr>
      <vt:lpstr>Our mission</vt:lpstr>
      <vt:lpstr>Why isn't there more CBS research happening in clinical settings?</vt:lpstr>
      <vt:lpstr>Slide 5</vt:lpstr>
      <vt:lpstr>Slide 6</vt:lpstr>
      <vt:lpstr>Money is a bully!</vt:lpstr>
      <vt:lpstr>Money is a bully </vt:lpstr>
      <vt:lpstr>Slide 9</vt:lpstr>
      <vt:lpstr>How we protect our employees from the bully</vt:lpstr>
      <vt:lpstr>Build intrinsic motivation by supporting…</vt:lpstr>
      <vt:lpstr>Slide 12</vt:lpstr>
      <vt:lpstr>Slide 13</vt:lpstr>
      <vt:lpstr>Slide 14</vt:lpstr>
      <vt:lpstr>Logistical and Social Barriers</vt:lpstr>
      <vt:lpstr>Many of the perceived barriers can be overcome with one thing…</vt:lpstr>
      <vt:lpstr>Slide 17</vt:lpstr>
      <vt:lpstr>How is this working for us?</vt:lpstr>
      <vt:lpstr>Current research projects include</vt:lpstr>
      <vt:lpstr>So far so good…</vt:lpstr>
      <vt:lpstr>   Let me know if I can help.  jlejeune@portlandpsychotherapyclinic.com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dc:creator>
  <cp:lastModifiedBy>Jenna</cp:lastModifiedBy>
  <cp:revision>196</cp:revision>
  <dcterms:created xsi:type="dcterms:W3CDTF">2011-11-12T04:16:51Z</dcterms:created>
  <dcterms:modified xsi:type="dcterms:W3CDTF">2013-07-09T23:29:00Z</dcterms:modified>
</cp:coreProperties>
</file>